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Lst>
  <p:notesMasterIdLst>
    <p:notesMasterId r:id="rId20"/>
  </p:notesMasterIdLst>
  <p:sldIdLst>
    <p:sldId id="257" r:id="rId2"/>
    <p:sldId id="4402" r:id="rId3"/>
    <p:sldId id="4424" r:id="rId4"/>
    <p:sldId id="4417" r:id="rId5"/>
    <p:sldId id="4432" r:id="rId6"/>
    <p:sldId id="4433" r:id="rId7"/>
    <p:sldId id="4434" r:id="rId8"/>
    <p:sldId id="4427" r:id="rId9"/>
    <p:sldId id="4405" r:id="rId10"/>
    <p:sldId id="4440" r:id="rId11"/>
    <p:sldId id="4429" r:id="rId12"/>
    <p:sldId id="4435" r:id="rId13"/>
    <p:sldId id="4436" r:id="rId14"/>
    <p:sldId id="4437" r:id="rId15"/>
    <p:sldId id="4438" r:id="rId16"/>
    <p:sldId id="4439" r:id="rId17"/>
    <p:sldId id="4431" r:id="rId18"/>
    <p:sldId id="4365" r:id="rId19"/>
  </p:sldIdLst>
  <p:sldSz cx="12192000" cy="6858000"/>
  <p:notesSz cx="6792913" cy="992505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C05438C4-ABD7-4D01-9231-D9807B0A31CD}">
          <p14:sldIdLst>
            <p14:sldId id="257"/>
            <p14:sldId id="4402"/>
            <p14:sldId id="4424"/>
            <p14:sldId id="4417"/>
            <p14:sldId id="4432"/>
            <p14:sldId id="4433"/>
            <p14:sldId id="4434"/>
            <p14:sldId id="4427"/>
            <p14:sldId id="4405"/>
            <p14:sldId id="4440"/>
            <p14:sldId id="4429"/>
            <p14:sldId id="4435"/>
            <p14:sldId id="4436"/>
            <p14:sldId id="4437"/>
            <p14:sldId id="4438"/>
            <p14:sldId id="4439"/>
            <p14:sldId id="4431"/>
            <p14:sldId id="436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 Vandenbroucke" initials="MV" lastIdx="0" clrIdx="0">
    <p:extLst>
      <p:ext uri="{19B8F6BF-5375-455C-9EA6-DF929625EA0E}">
        <p15:presenceInfo xmlns:p15="http://schemas.microsoft.com/office/powerpoint/2012/main" userId="S-1-5-21-4050258931-2780852498-3336850062-2765" providerId="AD"/>
      </p:ext>
    </p:extLst>
  </p:cmAuthor>
  <p:cmAuthor id="2" name="Kelly Ciancimino" initials="KC" lastIdx="1" clrIdx="1">
    <p:extLst>
      <p:ext uri="{19B8F6BF-5375-455C-9EA6-DF929625EA0E}">
        <p15:presenceInfo xmlns:p15="http://schemas.microsoft.com/office/powerpoint/2012/main" userId="S-1-5-21-4050258931-2780852498-3336850062-28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D956B"/>
    <a:srgbClr val="F6AF95"/>
    <a:srgbClr val="FC6A30"/>
    <a:srgbClr val="49B69C"/>
    <a:srgbClr val="E04403"/>
    <a:srgbClr val="70C8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Stijl, thema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Stijl, thema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Stijl, thema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Stijl, thema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Stijl, licht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Stijl, gemiddeld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Stijl, donker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Stijl, gemiddeld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660B408-B3CF-4A94-85FC-2B1E0A45F4A2}" styleName="Stijl, donker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Stijl, donker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25E5076-3810-47DD-B79F-674D7AD40C01}" styleName="Stijl, donker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Stijl, licht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4C1A8A3-306A-4EB7-A6B1-4F7E0EB9C5D6}" styleName="Stijl, gemiddeld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3"/>
  </p:normalViewPr>
  <p:slideViewPr>
    <p:cSldViewPr snapToGrid="0" snapToObjects="1">
      <p:cViewPr varScale="1">
        <p:scale>
          <a:sx n="102" d="100"/>
          <a:sy n="102" d="100"/>
        </p:scale>
        <p:origin x="816" y="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3595" cy="497976"/>
          </a:xfrm>
          <a:prstGeom prst="rect">
            <a:avLst/>
          </a:prstGeom>
        </p:spPr>
        <p:txBody>
          <a:bodyPr vert="horz" lIns="91403" tIns="45702" rIns="91403" bIns="45702" rtlCol="0"/>
          <a:lstStyle>
            <a:lvl1pPr algn="l">
              <a:defRPr sz="1200"/>
            </a:lvl1pPr>
          </a:lstStyle>
          <a:p>
            <a:endParaRPr lang="x-none"/>
          </a:p>
        </p:txBody>
      </p:sp>
      <p:sp>
        <p:nvSpPr>
          <p:cNvPr id="3" name="Date Placeholder 2"/>
          <p:cNvSpPr>
            <a:spLocks noGrp="1"/>
          </p:cNvSpPr>
          <p:nvPr>
            <p:ph type="dt" idx="1"/>
          </p:nvPr>
        </p:nvSpPr>
        <p:spPr>
          <a:xfrm>
            <a:off x="3847746" y="0"/>
            <a:ext cx="2943595" cy="497976"/>
          </a:xfrm>
          <a:prstGeom prst="rect">
            <a:avLst/>
          </a:prstGeom>
        </p:spPr>
        <p:txBody>
          <a:bodyPr vert="horz" lIns="91403" tIns="45702" rIns="91403" bIns="45702" rtlCol="0"/>
          <a:lstStyle>
            <a:lvl1pPr algn="r">
              <a:defRPr sz="1200"/>
            </a:lvl1pPr>
          </a:lstStyle>
          <a:p>
            <a:fld id="{7F104CEC-8D84-7848-B078-CC5956B8E533}" type="datetimeFigureOut">
              <a:rPr lang="x-none" smtClean="0"/>
              <a:t>13/05/2024</a:t>
            </a:fld>
            <a:endParaRPr lang="x-none"/>
          </a:p>
        </p:txBody>
      </p:sp>
      <p:sp>
        <p:nvSpPr>
          <p:cNvPr id="4" name="Slide Image Placeholder 3"/>
          <p:cNvSpPr>
            <a:spLocks noGrp="1" noRot="1" noChangeAspect="1"/>
          </p:cNvSpPr>
          <p:nvPr>
            <p:ph type="sldImg" idx="2"/>
          </p:nvPr>
        </p:nvSpPr>
        <p:spPr>
          <a:xfrm>
            <a:off x="419100" y="1241425"/>
            <a:ext cx="5954713" cy="3349625"/>
          </a:xfrm>
          <a:prstGeom prst="rect">
            <a:avLst/>
          </a:prstGeom>
          <a:noFill/>
          <a:ln w="12700">
            <a:solidFill>
              <a:prstClr val="black"/>
            </a:solidFill>
          </a:ln>
        </p:spPr>
        <p:txBody>
          <a:bodyPr vert="horz" lIns="91403" tIns="45702" rIns="91403" bIns="45702" rtlCol="0" anchor="ctr"/>
          <a:lstStyle/>
          <a:p>
            <a:endParaRPr lang="x-none"/>
          </a:p>
        </p:txBody>
      </p:sp>
      <p:sp>
        <p:nvSpPr>
          <p:cNvPr id="5" name="Notes Placeholder 4"/>
          <p:cNvSpPr>
            <a:spLocks noGrp="1"/>
          </p:cNvSpPr>
          <p:nvPr>
            <p:ph type="body" sz="quarter" idx="3"/>
          </p:nvPr>
        </p:nvSpPr>
        <p:spPr>
          <a:xfrm>
            <a:off x="679292" y="4776430"/>
            <a:ext cx="5434330" cy="3907989"/>
          </a:xfrm>
          <a:prstGeom prst="rect">
            <a:avLst/>
          </a:prstGeom>
        </p:spPr>
        <p:txBody>
          <a:bodyPr vert="horz" lIns="91403" tIns="45702" rIns="91403" bIns="45702"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6" name="Footer Placeholder 5"/>
          <p:cNvSpPr>
            <a:spLocks noGrp="1"/>
          </p:cNvSpPr>
          <p:nvPr>
            <p:ph type="ftr" sz="quarter" idx="4"/>
          </p:nvPr>
        </p:nvSpPr>
        <p:spPr>
          <a:xfrm>
            <a:off x="1" y="9427076"/>
            <a:ext cx="2943595" cy="497975"/>
          </a:xfrm>
          <a:prstGeom prst="rect">
            <a:avLst/>
          </a:prstGeom>
        </p:spPr>
        <p:txBody>
          <a:bodyPr vert="horz" lIns="91403" tIns="45702" rIns="91403" bIns="45702" rtlCol="0" anchor="b"/>
          <a:lstStyle>
            <a:lvl1pPr algn="l">
              <a:defRPr sz="1200"/>
            </a:lvl1pPr>
          </a:lstStyle>
          <a:p>
            <a:endParaRPr lang="x-none"/>
          </a:p>
        </p:txBody>
      </p:sp>
      <p:sp>
        <p:nvSpPr>
          <p:cNvPr id="7" name="Slide Number Placeholder 6"/>
          <p:cNvSpPr>
            <a:spLocks noGrp="1"/>
          </p:cNvSpPr>
          <p:nvPr>
            <p:ph type="sldNum" sz="quarter" idx="5"/>
          </p:nvPr>
        </p:nvSpPr>
        <p:spPr>
          <a:xfrm>
            <a:off x="3847746" y="9427076"/>
            <a:ext cx="2943595" cy="497975"/>
          </a:xfrm>
          <a:prstGeom prst="rect">
            <a:avLst/>
          </a:prstGeom>
        </p:spPr>
        <p:txBody>
          <a:bodyPr vert="horz" lIns="91403" tIns="45702" rIns="91403" bIns="45702" rtlCol="0" anchor="b"/>
          <a:lstStyle>
            <a:lvl1pPr algn="r">
              <a:defRPr sz="1200"/>
            </a:lvl1pPr>
          </a:lstStyle>
          <a:p>
            <a:fld id="{F2BB3D38-E05D-5940-AF81-95F247862885}" type="slidenum">
              <a:rPr lang="x-none" smtClean="0"/>
              <a:t>‹nr.›</a:t>
            </a:fld>
            <a:endParaRPr lang="x-none"/>
          </a:p>
        </p:txBody>
      </p:sp>
    </p:spTree>
    <p:extLst>
      <p:ext uri="{BB962C8B-B14F-4D97-AF65-F5344CB8AC3E}">
        <p14:creationId xmlns:p14="http://schemas.microsoft.com/office/powerpoint/2010/main" val="4198624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9</a:t>
            </a:fld>
            <a:endParaRPr lang="x-none"/>
          </a:p>
        </p:txBody>
      </p:sp>
    </p:spTree>
    <p:extLst>
      <p:ext uri="{BB962C8B-B14F-4D97-AF65-F5344CB8AC3E}">
        <p14:creationId xmlns:p14="http://schemas.microsoft.com/office/powerpoint/2010/main" val="2566855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10</a:t>
            </a:fld>
            <a:endParaRPr lang="x-none"/>
          </a:p>
        </p:txBody>
      </p:sp>
    </p:spTree>
    <p:extLst>
      <p:ext uri="{BB962C8B-B14F-4D97-AF65-F5344CB8AC3E}">
        <p14:creationId xmlns:p14="http://schemas.microsoft.com/office/powerpoint/2010/main" val="263089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12</a:t>
            </a:fld>
            <a:endParaRPr lang="x-none"/>
          </a:p>
        </p:txBody>
      </p:sp>
    </p:spTree>
    <p:extLst>
      <p:ext uri="{BB962C8B-B14F-4D97-AF65-F5344CB8AC3E}">
        <p14:creationId xmlns:p14="http://schemas.microsoft.com/office/powerpoint/2010/main" val="626435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13</a:t>
            </a:fld>
            <a:endParaRPr lang="x-none"/>
          </a:p>
        </p:txBody>
      </p:sp>
    </p:spTree>
    <p:extLst>
      <p:ext uri="{BB962C8B-B14F-4D97-AF65-F5344CB8AC3E}">
        <p14:creationId xmlns:p14="http://schemas.microsoft.com/office/powerpoint/2010/main" val="2707382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14</a:t>
            </a:fld>
            <a:endParaRPr lang="x-none"/>
          </a:p>
        </p:txBody>
      </p:sp>
    </p:spTree>
    <p:extLst>
      <p:ext uri="{BB962C8B-B14F-4D97-AF65-F5344CB8AC3E}">
        <p14:creationId xmlns:p14="http://schemas.microsoft.com/office/powerpoint/2010/main" val="244409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15</a:t>
            </a:fld>
            <a:endParaRPr lang="x-none"/>
          </a:p>
        </p:txBody>
      </p:sp>
    </p:spTree>
    <p:extLst>
      <p:ext uri="{BB962C8B-B14F-4D97-AF65-F5344CB8AC3E}">
        <p14:creationId xmlns:p14="http://schemas.microsoft.com/office/powerpoint/2010/main" val="1420528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F2BB3D38-E05D-5940-AF81-95F247862885}" type="slidenum">
              <a:rPr lang="x-none" smtClean="0"/>
              <a:t>16</a:t>
            </a:fld>
            <a:endParaRPr lang="x-none"/>
          </a:p>
        </p:txBody>
      </p:sp>
    </p:spTree>
    <p:extLst>
      <p:ext uri="{BB962C8B-B14F-4D97-AF65-F5344CB8AC3E}">
        <p14:creationId xmlns:p14="http://schemas.microsoft.com/office/powerpoint/2010/main" val="4207418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026123C-E112-CF42-8E44-37419FFF525A}"/>
              </a:ext>
            </a:extLst>
          </p:cNvPr>
          <p:cNvPicPr>
            <a:picLocks noChangeAspect="1"/>
          </p:cNvPicPr>
          <p:nvPr userDrawn="1"/>
        </p:nvPicPr>
        <p:blipFill rotWithShape="1">
          <a:blip r:embed="rId2"/>
          <a:srcRect l="603" r="603"/>
          <a:stretch/>
        </p:blipFill>
        <p:spPr>
          <a:xfrm>
            <a:off x="1" y="-13832"/>
            <a:ext cx="12192000" cy="6951144"/>
          </a:xfrm>
          <a:prstGeom prst="rect">
            <a:avLst/>
          </a:prstGeom>
        </p:spPr>
      </p:pic>
      <p:sp>
        <p:nvSpPr>
          <p:cNvPr id="2" name="Title 1">
            <a:extLst>
              <a:ext uri="{FF2B5EF4-FFF2-40B4-BE49-F238E27FC236}">
                <a16:creationId xmlns:a16="http://schemas.microsoft.com/office/drawing/2014/main" id="{06B62B7C-5519-B94C-BBD4-5BCF1CE90831}"/>
              </a:ext>
            </a:extLst>
          </p:cNvPr>
          <p:cNvSpPr>
            <a:spLocks noGrp="1"/>
          </p:cNvSpPr>
          <p:nvPr>
            <p:ph type="ctrTitle"/>
          </p:nvPr>
        </p:nvSpPr>
        <p:spPr>
          <a:xfrm>
            <a:off x="418416" y="2627086"/>
            <a:ext cx="6040441" cy="2419206"/>
          </a:xfrm>
        </p:spPr>
        <p:txBody>
          <a:bodyPr anchor="b">
            <a:normAutofit/>
          </a:bodyPr>
          <a:lstStyle>
            <a:lvl1pPr algn="l">
              <a:lnSpc>
                <a:spcPct val="80000"/>
              </a:lnSpc>
              <a:defRPr sz="5400">
                <a:solidFill>
                  <a:schemeClr val="bg1"/>
                </a:solidFill>
              </a:defRPr>
            </a:lvl1pPr>
          </a:lstStyle>
          <a:p>
            <a:r>
              <a:rPr lang="nl-NL"/>
              <a:t>Klik om de stijl te bewerken</a:t>
            </a:r>
            <a:endParaRPr lang="x-none" dirty="0"/>
          </a:p>
        </p:txBody>
      </p:sp>
      <p:sp>
        <p:nvSpPr>
          <p:cNvPr id="3" name="Subtitle 2">
            <a:extLst>
              <a:ext uri="{FF2B5EF4-FFF2-40B4-BE49-F238E27FC236}">
                <a16:creationId xmlns:a16="http://schemas.microsoft.com/office/drawing/2014/main" id="{E473D150-1E08-CF45-AED2-AE5DA399BEE4}"/>
              </a:ext>
            </a:extLst>
          </p:cNvPr>
          <p:cNvSpPr>
            <a:spLocks noGrp="1"/>
          </p:cNvSpPr>
          <p:nvPr>
            <p:ph type="subTitle" idx="1"/>
          </p:nvPr>
        </p:nvSpPr>
        <p:spPr>
          <a:xfrm>
            <a:off x="418416" y="5097009"/>
            <a:ext cx="6040441" cy="534534"/>
          </a:xfrm>
        </p:spPr>
        <p:txBody>
          <a:bodyPr>
            <a:normAutofit/>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x-none" dirty="0"/>
          </a:p>
        </p:txBody>
      </p:sp>
    </p:spTree>
    <p:extLst>
      <p:ext uri="{BB962C8B-B14F-4D97-AF65-F5344CB8AC3E}">
        <p14:creationId xmlns:p14="http://schemas.microsoft.com/office/powerpoint/2010/main" val="3736124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blue-pi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417B19-AE1A-2B46-8655-EB5FA5F0A3F2}"/>
              </a:ext>
            </a:extLst>
          </p:cNvPr>
          <p:cNvPicPr>
            <a:picLocks noChangeAspect="1"/>
          </p:cNvPicPr>
          <p:nvPr userDrawn="1"/>
        </p:nvPicPr>
        <p:blipFill>
          <a:blip r:embed="rId2"/>
          <a:srcRect/>
          <a:stretch/>
        </p:blipFill>
        <p:spPr>
          <a:xfrm>
            <a:off x="8282" y="0"/>
            <a:ext cx="12175434" cy="6858000"/>
          </a:xfrm>
          <a:prstGeom prst="rect">
            <a:avLst/>
          </a:prstGeom>
        </p:spPr>
      </p:pic>
      <p:sp>
        <p:nvSpPr>
          <p:cNvPr id="7" name="Slide Number Placeholder 6">
            <a:extLst>
              <a:ext uri="{FF2B5EF4-FFF2-40B4-BE49-F238E27FC236}">
                <a16:creationId xmlns:a16="http://schemas.microsoft.com/office/drawing/2014/main" id="{B218C6D9-9285-0C46-BB74-1BD11D715F67}"/>
              </a:ext>
            </a:extLst>
          </p:cNvPr>
          <p:cNvSpPr>
            <a:spLocks noGrp="1"/>
          </p:cNvSpPr>
          <p:nvPr>
            <p:ph type="sldNum" sz="quarter" idx="10"/>
          </p:nvPr>
        </p:nvSpPr>
        <p:spPr>
          <a:xfrm>
            <a:off x="447443" y="248988"/>
            <a:ext cx="2743200" cy="365125"/>
          </a:xfrm>
        </p:spPr>
        <p:txBody>
          <a:bodyPr/>
          <a:lstStyle>
            <a:lvl1pPr>
              <a:defRPr>
                <a:solidFill>
                  <a:schemeClr val="bg1"/>
                </a:solidFill>
              </a:defRPr>
            </a:lvl1pPr>
          </a:lstStyle>
          <a:p>
            <a:pPr algn="l"/>
            <a:fld id="{17BA7C4B-0B29-4F41-821A-290BCA9C5607}" type="slidenum">
              <a:rPr lang="x-none" smtClean="0"/>
              <a:pPr algn="l"/>
              <a:t>‹nr.›</a:t>
            </a:fld>
            <a:r>
              <a:rPr lang="en-GB"/>
              <a:t> | Febelgra</a:t>
            </a:r>
            <a:endParaRPr lang="x-none" dirty="0"/>
          </a:p>
        </p:txBody>
      </p:sp>
      <p:sp>
        <p:nvSpPr>
          <p:cNvPr id="2" name="Title 1">
            <a:extLst>
              <a:ext uri="{FF2B5EF4-FFF2-40B4-BE49-F238E27FC236}">
                <a16:creationId xmlns:a16="http://schemas.microsoft.com/office/drawing/2014/main" id="{F4B1549F-06AD-434B-8879-57787F2DB562}"/>
              </a:ext>
            </a:extLst>
          </p:cNvPr>
          <p:cNvSpPr>
            <a:spLocks noGrp="1"/>
          </p:cNvSpPr>
          <p:nvPr>
            <p:ph type="title"/>
          </p:nvPr>
        </p:nvSpPr>
        <p:spPr>
          <a:xfrm>
            <a:off x="447443" y="910728"/>
            <a:ext cx="6080357" cy="3089772"/>
          </a:xfrm>
        </p:spPr>
        <p:txBody>
          <a:bodyPr anchor="t" anchorCtr="0"/>
          <a:lstStyle>
            <a:lvl1pPr>
              <a:lnSpc>
                <a:spcPct val="80000"/>
              </a:lnSpc>
              <a:defRPr sz="6000">
                <a:solidFill>
                  <a:srgbClr val="F6AF95"/>
                </a:solidFill>
              </a:defRPr>
            </a:lvl1pPr>
          </a:lstStyle>
          <a:p>
            <a:r>
              <a:rPr lang="nl-NL"/>
              <a:t>Klik om de stijl te bewerken</a:t>
            </a:r>
            <a:endParaRPr lang="x-none" dirty="0"/>
          </a:p>
        </p:txBody>
      </p:sp>
      <p:cxnSp>
        <p:nvCxnSpPr>
          <p:cNvPr id="13" name="Straight Connector 12">
            <a:extLst>
              <a:ext uri="{FF2B5EF4-FFF2-40B4-BE49-F238E27FC236}">
                <a16:creationId xmlns:a16="http://schemas.microsoft.com/office/drawing/2014/main" id="{E75729AD-E109-E144-B02B-265E8A7203CD}"/>
              </a:ext>
            </a:extLst>
          </p:cNvPr>
          <p:cNvCxnSpPr>
            <a:cxnSpLocks/>
          </p:cNvCxnSpPr>
          <p:nvPr userDrawn="1"/>
        </p:nvCxnSpPr>
        <p:spPr>
          <a:xfrm>
            <a:off x="540270" y="322716"/>
            <a:ext cx="11131847" cy="0"/>
          </a:xfrm>
          <a:prstGeom prst="line">
            <a:avLst/>
          </a:prstGeom>
          <a:ln w="6350">
            <a:solidFill>
              <a:schemeClr val="bg1">
                <a:lumMod val="95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31789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green-light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417B19-AE1A-2B46-8655-EB5FA5F0A3F2}"/>
              </a:ext>
            </a:extLst>
          </p:cNvPr>
          <p:cNvPicPr>
            <a:picLocks noChangeAspect="1"/>
          </p:cNvPicPr>
          <p:nvPr userDrawn="1"/>
        </p:nvPicPr>
        <p:blipFill>
          <a:blip r:embed="rId2"/>
          <a:srcRect/>
          <a:stretch/>
        </p:blipFill>
        <p:spPr>
          <a:xfrm>
            <a:off x="8282" y="0"/>
            <a:ext cx="12175434" cy="6857999"/>
          </a:xfrm>
          <a:prstGeom prst="rect">
            <a:avLst/>
          </a:prstGeom>
        </p:spPr>
      </p:pic>
      <p:sp>
        <p:nvSpPr>
          <p:cNvPr id="7" name="Slide Number Placeholder 6">
            <a:extLst>
              <a:ext uri="{FF2B5EF4-FFF2-40B4-BE49-F238E27FC236}">
                <a16:creationId xmlns:a16="http://schemas.microsoft.com/office/drawing/2014/main" id="{B218C6D9-9285-0C46-BB74-1BD11D715F67}"/>
              </a:ext>
            </a:extLst>
          </p:cNvPr>
          <p:cNvSpPr>
            <a:spLocks noGrp="1"/>
          </p:cNvSpPr>
          <p:nvPr>
            <p:ph type="sldNum" sz="quarter" idx="10"/>
          </p:nvPr>
        </p:nvSpPr>
        <p:spPr>
          <a:xfrm>
            <a:off x="447443" y="248988"/>
            <a:ext cx="2743200" cy="365125"/>
          </a:xfrm>
        </p:spPr>
        <p:txBody>
          <a:bodyPr/>
          <a:lstStyle>
            <a:lvl1pPr>
              <a:defRPr>
                <a:solidFill>
                  <a:schemeClr val="bg1"/>
                </a:solidFill>
              </a:defRPr>
            </a:lvl1pPr>
          </a:lstStyle>
          <a:p>
            <a:pPr algn="l"/>
            <a:fld id="{17BA7C4B-0B29-4F41-821A-290BCA9C5607}" type="slidenum">
              <a:rPr lang="x-none" smtClean="0"/>
              <a:pPr algn="l"/>
              <a:t>‹nr.›</a:t>
            </a:fld>
            <a:r>
              <a:rPr lang="en-GB"/>
              <a:t> | Febelgra</a:t>
            </a:r>
            <a:endParaRPr lang="x-none" dirty="0"/>
          </a:p>
        </p:txBody>
      </p:sp>
      <p:sp>
        <p:nvSpPr>
          <p:cNvPr id="2" name="Title 1">
            <a:extLst>
              <a:ext uri="{FF2B5EF4-FFF2-40B4-BE49-F238E27FC236}">
                <a16:creationId xmlns:a16="http://schemas.microsoft.com/office/drawing/2014/main" id="{F4B1549F-06AD-434B-8879-57787F2DB562}"/>
              </a:ext>
            </a:extLst>
          </p:cNvPr>
          <p:cNvSpPr>
            <a:spLocks noGrp="1"/>
          </p:cNvSpPr>
          <p:nvPr>
            <p:ph type="title"/>
          </p:nvPr>
        </p:nvSpPr>
        <p:spPr>
          <a:xfrm>
            <a:off x="447443" y="910728"/>
            <a:ext cx="6080357" cy="3089772"/>
          </a:xfrm>
        </p:spPr>
        <p:txBody>
          <a:bodyPr anchor="t" anchorCtr="0"/>
          <a:lstStyle>
            <a:lvl1pPr>
              <a:lnSpc>
                <a:spcPct val="80000"/>
              </a:lnSpc>
              <a:defRPr sz="6000">
                <a:solidFill>
                  <a:srgbClr val="70C8DF"/>
                </a:solidFill>
              </a:defRPr>
            </a:lvl1pPr>
          </a:lstStyle>
          <a:p>
            <a:r>
              <a:rPr lang="nl-NL"/>
              <a:t>Klik om de stijl te bewerken</a:t>
            </a:r>
            <a:endParaRPr lang="x-none" dirty="0"/>
          </a:p>
        </p:txBody>
      </p:sp>
      <p:cxnSp>
        <p:nvCxnSpPr>
          <p:cNvPr id="13" name="Straight Connector 12">
            <a:extLst>
              <a:ext uri="{FF2B5EF4-FFF2-40B4-BE49-F238E27FC236}">
                <a16:creationId xmlns:a16="http://schemas.microsoft.com/office/drawing/2014/main" id="{E75729AD-E109-E144-B02B-265E8A7203CD}"/>
              </a:ext>
            </a:extLst>
          </p:cNvPr>
          <p:cNvCxnSpPr>
            <a:cxnSpLocks/>
          </p:cNvCxnSpPr>
          <p:nvPr userDrawn="1"/>
        </p:nvCxnSpPr>
        <p:spPr>
          <a:xfrm>
            <a:off x="540270" y="322716"/>
            <a:ext cx="11131847" cy="0"/>
          </a:xfrm>
          <a:prstGeom prst="line">
            <a:avLst/>
          </a:prstGeom>
          <a:ln w="6350">
            <a:solidFill>
              <a:schemeClr val="bg1">
                <a:lumMod val="95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44131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urp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417B19-AE1A-2B46-8655-EB5FA5F0A3F2}"/>
              </a:ext>
            </a:extLst>
          </p:cNvPr>
          <p:cNvPicPr>
            <a:picLocks noChangeAspect="1"/>
          </p:cNvPicPr>
          <p:nvPr userDrawn="1"/>
        </p:nvPicPr>
        <p:blipFill>
          <a:blip r:embed="rId2"/>
          <a:srcRect/>
          <a:stretch/>
        </p:blipFill>
        <p:spPr>
          <a:xfrm>
            <a:off x="8282" y="0"/>
            <a:ext cx="12175433" cy="6857999"/>
          </a:xfrm>
          <a:prstGeom prst="rect">
            <a:avLst/>
          </a:prstGeom>
        </p:spPr>
      </p:pic>
      <p:sp>
        <p:nvSpPr>
          <p:cNvPr id="7" name="Slide Number Placeholder 6">
            <a:extLst>
              <a:ext uri="{FF2B5EF4-FFF2-40B4-BE49-F238E27FC236}">
                <a16:creationId xmlns:a16="http://schemas.microsoft.com/office/drawing/2014/main" id="{B218C6D9-9285-0C46-BB74-1BD11D715F67}"/>
              </a:ext>
            </a:extLst>
          </p:cNvPr>
          <p:cNvSpPr>
            <a:spLocks noGrp="1"/>
          </p:cNvSpPr>
          <p:nvPr>
            <p:ph type="sldNum" sz="quarter" idx="10"/>
          </p:nvPr>
        </p:nvSpPr>
        <p:spPr>
          <a:xfrm>
            <a:off x="447443" y="248988"/>
            <a:ext cx="2743200" cy="365125"/>
          </a:xfrm>
        </p:spPr>
        <p:txBody>
          <a:bodyPr/>
          <a:lstStyle>
            <a:lvl1pPr>
              <a:defRPr>
                <a:solidFill>
                  <a:schemeClr val="bg1"/>
                </a:solidFill>
              </a:defRPr>
            </a:lvl1pPr>
          </a:lstStyle>
          <a:p>
            <a:pPr algn="l"/>
            <a:fld id="{17BA7C4B-0B29-4F41-821A-290BCA9C5607}" type="slidenum">
              <a:rPr lang="x-none" smtClean="0"/>
              <a:pPr algn="l"/>
              <a:t>‹nr.›</a:t>
            </a:fld>
            <a:r>
              <a:rPr lang="en-GB"/>
              <a:t> | Febelgra</a:t>
            </a:r>
            <a:endParaRPr lang="x-none" dirty="0"/>
          </a:p>
        </p:txBody>
      </p:sp>
      <p:sp>
        <p:nvSpPr>
          <p:cNvPr id="2" name="Title 1">
            <a:extLst>
              <a:ext uri="{FF2B5EF4-FFF2-40B4-BE49-F238E27FC236}">
                <a16:creationId xmlns:a16="http://schemas.microsoft.com/office/drawing/2014/main" id="{F4B1549F-06AD-434B-8879-57787F2DB562}"/>
              </a:ext>
            </a:extLst>
          </p:cNvPr>
          <p:cNvSpPr>
            <a:spLocks noGrp="1"/>
          </p:cNvSpPr>
          <p:nvPr>
            <p:ph type="title"/>
          </p:nvPr>
        </p:nvSpPr>
        <p:spPr>
          <a:xfrm>
            <a:off x="447443" y="910728"/>
            <a:ext cx="6080357" cy="3089772"/>
          </a:xfrm>
        </p:spPr>
        <p:txBody>
          <a:bodyPr anchor="t" anchorCtr="0"/>
          <a:lstStyle>
            <a:lvl1pPr>
              <a:lnSpc>
                <a:spcPct val="80000"/>
              </a:lnSpc>
              <a:defRPr sz="6000">
                <a:solidFill>
                  <a:srgbClr val="E04403"/>
                </a:solidFill>
              </a:defRPr>
            </a:lvl1pPr>
          </a:lstStyle>
          <a:p>
            <a:r>
              <a:rPr lang="nl-NL"/>
              <a:t>Klik om de stijl te bewerken</a:t>
            </a:r>
            <a:endParaRPr lang="x-none" dirty="0"/>
          </a:p>
        </p:txBody>
      </p:sp>
      <p:cxnSp>
        <p:nvCxnSpPr>
          <p:cNvPr id="13" name="Straight Connector 12">
            <a:extLst>
              <a:ext uri="{FF2B5EF4-FFF2-40B4-BE49-F238E27FC236}">
                <a16:creationId xmlns:a16="http://schemas.microsoft.com/office/drawing/2014/main" id="{E75729AD-E109-E144-B02B-265E8A7203CD}"/>
              </a:ext>
            </a:extLst>
          </p:cNvPr>
          <p:cNvCxnSpPr>
            <a:cxnSpLocks/>
          </p:cNvCxnSpPr>
          <p:nvPr userDrawn="1"/>
        </p:nvCxnSpPr>
        <p:spPr>
          <a:xfrm>
            <a:off x="540270" y="322716"/>
            <a:ext cx="11131847" cy="0"/>
          </a:xfrm>
          <a:prstGeom prst="line">
            <a:avLst/>
          </a:prstGeom>
          <a:ln w="6350">
            <a:solidFill>
              <a:schemeClr val="bg1">
                <a:lumMod val="95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8487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gree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417B19-AE1A-2B46-8655-EB5FA5F0A3F2}"/>
              </a:ext>
            </a:extLst>
          </p:cNvPr>
          <p:cNvPicPr>
            <a:picLocks noChangeAspect="1"/>
          </p:cNvPicPr>
          <p:nvPr userDrawn="1"/>
        </p:nvPicPr>
        <p:blipFill>
          <a:blip r:embed="rId2"/>
          <a:srcRect/>
          <a:stretch/>
        </p:blipFill>
        <p:spPr>
          <a:xfrm>
            <a:off x="8282" y="0"/>
            <a:ext cx="12175433" cy="6857998"/>
          </a:xfrm>
          <a:prstGeom prst="rect">
            <a:avLst/>
          </a:prstGeom>
        </p:spPr>
      </p:pic>
      <p:sp>
        <p:nvSpPr>
          <p:cNvPr id="7" name="Slide Number Placeholder 6">
            <a:extLst>
              <a:ext uri="{FF2B5EF4-FFF2-40B4-BE49-F238E27FC236}">
                <a16:creationId xmlns:a16="http://schemas.microsoft.com/office/drawing/2014/main" id="{B218C6D9-9285-0C46-BB74-1BD11D715F67}"/>
              </a:ext>
            </a:extLst>
          </p:cNvPr>
          <p:cNvSpPr>
            <a:spLocks noGrp="1"/>
          </p:cNvSpPr>
          <p:nvPr>
            <p:ph type="sldNum" sz="quarter" idx="10"/>
          </p:nvPr>
        </p:nvSpPr>
        <p:spPr>
          <a:xfrm>
            <a:off x="447443" y="248988"/>
            <a:ext cx="2743200" cy="365125"/>
          </a:xfrm>
        </p:spPr>
        <p:txBody>
          <a:bodyPr/>
          <a:lstStyle>
            <a:lvl1pPr>
              <a:defRPr>
                <a:solidFill>
                  <a:schemeClr val="bg1"/>
                </a:solidFill>
              </a:defRPr>
            </a:lvl1pPr>
          </a:lstStyle>
          <a:p>
            <a:pPr algn="l"/>
            <a:fld id="{17BA7C4B-0B29-4F41-821A-290BCA9C5607}" type="slidenum">
              <a:rPr lang="x-none" smtClean="0"/>
              <a:pPr algn="l"/>
              <a:t>‹nr.›</a:t>
            </a:fld>
            <a:r>
              <a:rPr lang="en-GB"/>
              <a:t> | Febelgra</a:t>
            </a:r>
            <a:endParaRPr lang="x-none" dirty="0"/>
          </a:p>
        </p:txBody>
      </p:sp>
      <p:sp>
        <p:nvSpPr>
          <p:cNvPr id="2" name="Title 1">
            <a:extLst>
              <a:ext uri="{FF2B5EF4-FFF2-40B4-BE49-F238E27FC236}">
                <a16:creationId xmlns:a16="http://schemas.microsoft.com/office/drawing/2014/main" id="{F4B1549F-06AD-434B-8879-57787F2DB562}"/>
              </a:ext>
            </a:extLst>
          </p:cNvPr>
          <p:cNvSpPr>
            <a:spLocks noGrp="1"/>
          </p:cNvSpPr>
          <p:nvPr>
            <p:ph type="title"/>
          </p:nvPr>
        </p:nvSpPr>
        <p:spPr>
          <a:xfrm>
            <a:off x="447443" y="910728"/>
            <a:ext cx="6080357" cy="3089772"/>
          </a:xfrm>
        </p:spPr>
        <p:txBody>
          <a:bodyPr anchor="t" anchorCtr="0"/>
          <a:lstStyle>
            <a:lvl1pPr>
              <a:lnSpc>
                <a:spcPct val="80000"/>
              </a:lnSpc>
              <a:defRPr sz="6000">
                <a:solidFill>
                  <a:srgbClr val="49B69C"/>
                </a:solidFill>
              </a:defRPr>
            </a:lvl1pPr>
          </a:lstStyle>
          <a:p>
            <a:r>
              <a:rPr lang="nl-NL"/>
              <a:t>Klik om de stijl te bewerken</a:t>
            </a:r>
            <a:endParaRPr lang="x-none" dirty="0"/>
          </a:p>
        </p:txBody>
      </p:sp>
      <p:cxnSp>
        <p:nvCxnSpPr>
          <p:cNvPr id="13" name="Straight Connector 12">
            <a:extLst>
              <a:ext uri="{FF2B5EF4-FFF2-40B4-BE49-F238E27FC236}">
                <a16:creationId xmlns:a16="http://schemas.microsoft.com/office/drawing/2014/main" id="{E75729AD-E109-E144-B02B-265E8A7203CD}"/>
              </a:ext>
            </a:extLst>
          </p:cNvPr>
          <p:cNvCxnSpPr>
            <a:cxnSpLocks/>
          </p:cNvCxnSpPr>
          <p:nvPr userDrawn="1"/>
        </p:nvCxnSpPr>
        <p:spPr>
          <a:xfrm>
            <a:off x="540270" y="322716"/>
            <a:ext cx="11131847" cy="0"/>
          </a:xfrm>
          <a:prstGeom prst="line">
            <a:avLst/>
          </a:prstGeom>
          <a:ln w="6350">
            <a:solidFill>
              <a:schemeClr val="bg1">
                <a:lumMod val="95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17648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B6AE-FAFC-4148-9417-8CF501AD0C7B}"/>
              </a:ext>
            </a:extLst>
          </p:cNvPr>
          <p:cNvSpPr>
            <a:spLocks noGrp="1"/>
          </p:cNvSpPr>
          <p:nvPr>
            <p:ph type="title"/>
          </p:nvPr>
        </p:nvSpPr>
        <p:spPr/>
        <p:txBody>
          <a:bodyPr/>
          <a:lstStyle/>
          <a:p>
            <a:r>
              <a:rPr lang="nl-NL"/>
              <a:t>Klik om de stijl te bewerken</a:t>
            </a:r>
            <a:endParaRPr lang="x-none"/>
          </a:p>
        </p:txBody>
      </p:sp>
      <p:sp>
        <p:nvSpPr>
          <p:cNvPr id="3" name="Content Placeholder 2">
            <a:extLst>
              <a:ext uri="{FF2B5EF4-FFF2-40B4-BE49-F238E27FC236}">
                <a16:creationId xmlns:a16="http://schemas.microsoft.com/office/drawing/2014/main" id="{6FEF6257-09CB-2B4C-9FCE-CA2A3C05A987}"/>
              </a:ext>
            </a:extLst>
          </p:cNvPr>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7" name="Slide Number Placeholder 6">
            <a:extLst>
              <a:ext uri="{FF2B5EF4-FFF2-40B4-BE49-F238E27FC236}">
                <a16:creationId xmlns:a16="http://schemas.microsoft.com/office/drawing/2014/main" id="{52341DBF-2174-394C-B721-669D656F4F4A}"/>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Tree>
    <p:extLst>
      <p:ext uri="{BB962C8B-B14F-4D97-AF65-F5344CB8AC3E}">
        <p14:creationId xmlns:p14="http://schemas.microsoft.com/office/powerpoint/2010/main" val="2846323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picture 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7EAE-E7CB-AD47-ABF8-09657AF548D8}"/>
              </a:ext>
            </a:extLst>
          </p:cNvPr>
          <p:cNvSpPr>
            <a:spLocks noGrp="1"/>
          </p:cNvSpPr>
          <p:nvPr>
            <p:ph type="title"/>
          </p:nvPr>
        </p:nvSpPr>
        <p:spPr/>
        <p:txBody>
          <a:bodyPr/>
          <a:lstStyle/>
          <a:p>
            <a:r>
              <a:rPr lang="nl-NL"/>
              <a:t>Klik om de stijl te bewerken</a:t>
            </a:r>
            <a:endParaRPr lang="x-none"/>
          </a:p>
        </p:txBody>
      </p:sp>
      <p:sp>
        <p:nvSpPr>
          <p:cNvPr id="3" name="Content Placeholder 2">
            <a:extLst>
              <a:ext uri="{FF2B5EF4-FFF2-40B4-BE49-F238E27FC236}">
                <a16:creationId xmlns:a16="http://schemas.microsoft.com/office/drawing/2014/main" id="{0EF0C83A-69E3-954B-81F9-778F964486EA}"/>
              </a:ext>
            </a:extLst>
          </p:cNvPr>
          <p:cNvSpPr>
            <a:spLocks noGrp="1"/>
          </p:cNvSpPr>
          <p:nvPr>
            <p:ph sz="half" idx="1"/>
          </p:nvPr>
        </p:nvSpPr>
        <p:spPr>
          <a:xfrm>
            <a:off x="838200" y="1422042"/>
            <a:ext cx="5257799" cy="4724758"/>
          </a:xfrm>
        </p:spPr>
        <p:txBody>
          <a:bodyPr anchor="ctr"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9" name="Slide Number Placeholder 8">
            <a:extLst>
              <a:ext uri="{FF2B5EF4-FFF2-40B4-BE49-F238E27FC236}">
                <a16:creationId xmlns:a16="http://schemas.microsoft.com/office/drawing/2014/main" id="{D7CEA572-F0C4-9B41-B866-E6410CAC527D}"/>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
        <p:nvSpPr>
          <p:cNvPr id="6" name="Picture Placeholder 5">
            <a:extLst>
              <a:ext uri="{FF2B5EF4-FFF2-40B4-BE49-F238E27FC236}">
                <a16:creationId xmlns:a16="http://schemas.microsoft.com/office/drawing/2014/main" id="{3F2062FD-CCD0-1C48-8E3A-36A3EEC4510D}"/>
              </a:ext>
            </a:extLst>
          </p:cNvPr>
          <p:cNvSpPr>
            <a:spLocks noGrp="1"/>
          </p:cNvSpPr>
          <p:nvPr>
            <p:ph type="pic" sz="quarter" idx="11"/>
          </p:nvPr>
        </p:nvSpPr>
        <p:spPr>
          <a:xfrm>
            <a:off x="6604000" y="1073204"/>
            <a:ext cx="5056011" cy="5404436"/>
          </a:xfrm>
        </p:spPr>
        <p:txBody>
          <a:bodyPr/>
          <a:lstStyle/>
          <a:p>
            <a:r>
              <a:rPr lang="nl-NL"/>
              <a:t>Klik op het pictogram als u een afbeelding wilt toevoegen</a:t>
            </a:r>
            <a:endParaRPr lang="x-none"/>
          </a:p>
        </p:txBody>
      </p:sp>
    </p:spTree>
    <p:extLst>
      <p:ext uri="{BB962C8B-B14F-4D97-AF65-F5344CB8AC3E}">
        <p14:creationId xmlns:p14="http://schemas.microsoft.com/office/powerpoint/2010/main" val="2476911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icture 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7EAE-E7CB-AD47-ABF8-09657AF548D8}"/>
              </a:ext>
            </a:extLst>
          </p:cNvPr>
          <p:cNvSpPr>
            <a:spLocks noGrp="1"/>
          </p:cNvSpPr>
          <p:nvPr>
            <p:ph type="title"/>
          </p:nvPr>
        </p:nvSpPr>
        <p:spPr/>
        <p:txBody>
          <a:bodyPr/>
          <a:lstStyle/>
          <a:p>
            <a:r>
              <a:rPr lang="nl-NL"/>
              <a:t>Klik om de stijl te bewerken</a:t>
            </a:r>
            <a:endParaRPr lang="x-none"/>
          </a:p>
        </p:txBody>
      </p:sp>
      <p:sp>
        <p:nvSpPr>
          <p:cNvPr id="3" name="Content Placeholder 2">
            <a:extLst>
              <a:ext uri="{FF2B5EF4-FFF2-40B4-BE49-F238E27FC236}">
                <a16:creationId xmlns:a16="http://schemas.microsoft.com/office/drawing/2014/main" id="{0EF0C83A-69E3-954B-81F9-778F964486EA}"/>
              </a:ext>
            </a:extLst>
          </p:cNvPr>
          <p:cNvSpPr>
            <a:spLocks noGrp="1"/>
          </p:cNvSpPr>
          <p:nvPr>
            <p:ph sz="half" idx="1"/>
          </p:nvPr>
        </p:nvSpPr>
        <p:spPr>
          <a:xfrm>
            <a:off x="6011335" y="1422042"/>
            <a:ext cx="5257799" cy="4724758"/>
          </a:xfrm>
        </p:spPr>
        <p:txBody>
          <a:bodyPr anchor="ctr"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9" name="Slide Number Placeholder 8">
            <a:extLst>
              <a:ext uri="{FF2B5EF4-FFF2-40B4-BE49-F238E27FC236}">
                <a16:creationId xmlns:a16="http://schemas.microsoft.com/office/drawing/2014/main" id="{D7CEA572-F0C4-9B41-B866-E6410CAC527D}"/>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
        <p:nvSpPr>
          <p:cNvPr id="6" name="Picture Placeholder 5">
            <a:extLst>
              <a:ext uri="{FF2B5EF4-FFF2-40B4-BE49-F238E27FC236}">
                <a16:creationId xmlns:a16="http://schemas.microsoft.com/office/drawing/2014/main" id="{3F2062FD-CCD0-1C48-8E3A-36A3EEC4510D}"/>
              </a:ext>
            </a:extLst>
          </p:cNvPr>
          <p:cNvSpPr>
            <a:spLocks noGrp="1"/>
          </p:cNvSpPr>
          <p:nvPr>
            <p:ph type="pic" sz="quarter" idx="11"/>
          </p:nvPr>
        </p:nvSpPr>
        <p:spPr>
          <a:xfrm>
            <a:off x="528166" y="1073204"/>
            <a:ext cx="5056011" cy="5404436"/>
          </a:xfrm>
        </p:spPr>
        <p:txBody>
          <a:bodyPr/>
          <a:lstStyle/>
          <a:p>
            <a:r>
              <a:rPr lang="nl-NL"/>
              <a:t>Klik op het pictogram als u een afbeelding wilt toevoegen</a:t>
            </a:r>
            <a:endParaRPr lang="x-none"/>
          </a:p>
        </p:txBody>
      </p:sp>
    </p:spTree>
    <p:extLst>
      <p:ext uri="{BB962C8B-B14F-4D97-AF65-F5344CB8AC3E}">
        <p14:creationId xmlns:p14="http://schemas.microsoft.com/office/powerpoint/2010/main" val="2894630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3 pictures 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7EAE-E7CB-AD47-ABF8-09657AF548D8}"/>
              </a:ext>
            </a:extLst>
          </p:cNvPr>
          <p:cNvSpPr>
            <a:spLocks noGrp="1"/>
          </p:cNvSpPr>
          <p:nvPr>
            <p:ph type="title"/>
          </p:nvPr>
        </p:nvSpPr>
        <p:spPr/>
        <p:txBody>
          <a:bodyPr/>
          <a:lstStyle/>
          <a:p>
            <a:r>
              <a:rPr lang="nl-NL"/>
              <a:t>Klik om de stijl te bewerken</a:t>
            </a:r>
            <a:endParaRPr lang="x-none"/>
          </a:p>
        </p:txBody>
      </p:sp>
      <p:sp>
        <p:nvSpPr>
          <p:cNvPr id="3" name="Content Placeholder 2">
            <a:extLst>
              <a:ext uri="{FF2B5EF4-FFF2-40B4-BE49-F238E27FC236}">
                <a16:creationId xmlns:a16="http://schemas.microsoft.com/office/drawing/2014/main" id="{0EF0C83A-69E3-954B-81F9-778F964486EA}"/>
              </a:ext>
            </a:extLst>
          </p:cNvPr>
          <p:cNvSpPr>
            <a:spLocks noGrp="1"/>
          </p:cNvSpPr>
          <p:nvPr>
            <p:ph sz="half" idx="1"/>
          </p:nvPr>
        </p:nvSpPr>
        <p:spPr>
          <a:xfrm>
            <a:off x="838200" y="1422042"/>
            <a:ext cx="5257799" cy="4724758"/>
          </a:xfrm>
        </p:spPr>
        <p:txBody>
          <a:bodyPr anchor="ctr"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9" name="Slide Number Placeholder 8">
            <a:extLst>
              <a:ext uri="{FF2B5EF4-FFF2-40B4-BE49-F238E27FC236}">
                <a16:creationId xmlns:a16="http://schemas.microsoft.com/office/drawing/2014/main" id="{D7CEA572-F0C4-9B41-B866-E6410CAC527D}"/>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
        <p:nvSpPr>
          <p:cNvPr id="6" name="Picture Placeholder 5">
            <a:extLst>
              <a:ext uri="{FF2B5EF4-FFF2-40B4-BE49-F238E27FC236}">
                <a16:creationId xmlns:a16="http://schemas.microsoft.com/office/drawing/2014/main" id="{3F2062FD-CCD0-1C48-8E3A-36A3EEC4510D}"/>
              </a:ext>
            </a:extLst>
          </p:cNvPr>
          <p:cNvSpPr>
            <a:spLocks noGrp="1"/>
          </p:cNvSpPr>
          <p:nvPr>
            <p:ph type="pic" sz="quarter" idx="11"/>
          </p:nvPr>
        </p:nvSpPr>
        <p:spPr>
          <a:xfrm>
            <a:off x="6604000" y="1073204"/>
            <a:ext cx="5056011" cy="2701128"/>
          </a:xfrm>
        </p:spPr>
        <p:txBody>
          <a:bodyPr/>
          <a:lstStyle/>
          <a:p>
            <a:r>
              <a:rPr lang="nl-NL"/>
              <a:t>Klik op het pictogram als u een afbeelding wilt toevoegen</a:t>
            </a:r>
            <a:endParaRPr lang="x-none"/>
          </a:p>
        </p:txBody>
      </p:sp>
      <p:sp>
        <p:nvSpPr>
          <p:cNvPr id="11" name="Picture Placeholder 5">
            <a:extLst>
              <a:ext uri="{FF2B5EF4-FFF2-40B4-BE49-F238E27FC236}">
                <a16:creationId xmlns:a16="http://schemas.microsoft.com/office/drawing/2014/main" id="{6815BC6C-5947-5B45-9D9E-F9D5A5C1D5B2}"/>
              </a:ext>
            </a:extLst>
          </p:cNvPr>
          <p:cNvSpPr>
            <a:spLocks noGrp="1"/>
          </p:cNvSpPr>
          <p:nvPr>
            <p:ph type="pic" sz="quarter" idx="12"/>
          </p:nvPr>
        </p:nvSpPr>
        <p:spPr>
          <a:xfrm>
            <a:off x="6604000" y="3776512"/>
            <a:ext cx="2527200" cy="2701128"/>
          </a:xfrm>
        </p:spPr>
        <p:txBody>
          <a:bodyPr/>
          <a:lstStyle/>
          <a:p>
            <a:r>
              <a:rPr lang="nl-NL"/>
              <a:t>Klik op het pictogram als u een afbeelding wilt toevoegen</a:t>
            </a:r>
            <a:endParaRPr lang="x-none"/>
          </a:p>
        </p:txBody>
      </p:sp>
      <p:sp>
        <p:nvSpPr>
          <p:cNvPr id="12" name="Picture Placeholder 5">
            <a:extLst>
              <a:ext uri="{FF2B5EF4-FFF2-40B4-BE49-F238E27FC236}">
                <a16:creationId xmlns:a16="http://schemas.microsoft.com/office/drawing/2014/main" id="{06A4A3A6-2C18-6F48-85DC-16C6A0EAAB8F}"/>
              </a:ext>
            </a:extLst>
          </p:cNvPr>
          <p:cNvSpPr>
            <a:spLocks noGrp="1"/>
          </p:cNvSpPr>
          <p:nvPr>
            <p:ph type="pic" sz="quarter" idx="13"/>
          </p:nvPr>
        </p:nvSpPr>
        <p:spPr>
          <a:xfrm>
            <a:off x="9132811" y="3776512"/>
            <a:ext cx="2527200" cy="2701128"/>
          </a:xfrm>
        </p:spPr>
        <p:txBody>
          <a:bodyPr/>
          <a:lstStyle/>
          <a:p>
            <a:r>
              <a:rPr lang="nl-NL"/>
              <a:t>Klik op het pictogram als u een afbeelding wilt toevoegen</a:t>
            </a:r>
            <a:endParaRPr lang="x-none"/>
          </a:p>
        </p:txBody>
      </p:sp>
    </p:spTree>
    <p:extLst>
      <p:ext uri="{BB962C8B-B14F-4D97-AF65-F5344CB8AC3E}">
        <p14:creationId xmlns:p14="http://schemas.microsoft.com/office/powerpoint/2010/main" val="1981759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3 pictures 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7EAE-E7CB-AD47-ABF8-09657AF548D8}"/>
              </a:ext>
            </a:extLst>
          </p:cNvPr>
          <p:cNvSpPr>
            <a:spLocks noGrp="1"/>
          </p:cNvSpPr>
          <p:nvPr>
            <p:ph type="title"/>
          </p:nvPr>
        </p:nvSpPr>
        <p:spPr/>
        <p:txBody>
          <a:bodyPr/>
          <a:lstStyle/>
          <a:p>
            <a:r>
              <a:rPr lang="nl-NL"/>
              <a:t>Klik om de stijl te bewerken</a:t>
            </a:r>
            <a:endParaRPr lang="x-none"/>
          </a:p>
        </p:txBody>
      </p:sp>
      <p:sp>
        <p:nvSpPr>
          <p:cNvPr id="3" name="Content Placeholder 2">
            <a:extLst>
              <a:ext uri="{FF2B5EF4-FFF2-40B4-BE49-F238E27FC236}">
                <a16:creationId xmlns:a16="http://schemas.microsoft.com/office/drawing/2014/main" id="{0EF0C83A-69E3-954B-81F9-778F964486EA}"/>
              </a:ext>
            </a:extLst>
          </p:cNvPr>
          <p:cNvSpPr>
            <a:spLocks noGrp="1"/>
          </p:cNvSpPr>
          <p:nvPr>
            <p:ph sz="half" idx="1"/>
          </p:nvPr>
        </p:nvSpPr>
        <p:spPr>
          <a:xfrm>
            <a:off x="6011335" y="1422042"/>
            <a:ext cx="5257799" cy="4724758"/>
          </a:xfrm>
        </p:spPr>
        <p:txBody>
          <a:bodyPr anchor="ctr"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9" name="Slide Number Placeholder 8">
            <a:extLst>
              <a:ext uri="{FF2B5EF4-FFF2-40B4-BE49-F238E27FC236}">
                <a16:creationId xmlns:a16="http://schemas.microsoft.com/office/drawing/2014/main" id="{D7CEA572-F0C4-9B41-B866-E6410CAC527D}"/>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
        <p:nvSpPr>
          <p:cNvPr id="11" name="Picture Placeholder 5">
            <a:extLst>
              <a:ext uri="{FF2B5EF4-FFF2-40B4-BE49-F238E27FC236}">
                <a16:creationId xmlns:a16="http://schemas.microsoft.com/office/drawing/2014/main" id="{3F1F52BB-7910-3D4B-897D-F924F855E98F}"/>
              </a:ext>
            </a:extLst>
          </p:cNvPr>
          <p:cNvSpPr>
            <a:spLocks noGrp="1"/>
          </p:cNvSpPr>
          <p:nvPr>
            <p:ph type="pic" sz="quarter" idx="12"/>
          </p:nvPr>
        </p:nvSpPr>
        <p:spPr>
          <a:xfrm>
            <a:off x="540319" y="1073204"/>
            <a:ext cx="5056011" cy="2701128"/>
          </a:xfrm>
        </p:spPr>
        <p:txBody>
          <a:bodyPr/>
          <a:lstStyle/>
          <a:p>
            <a:r>
              <a:rPr lang="nl-NL"/>
              <a:t>Klik op het pictogram als u een afbeelding wilt toevoegen</a:t>
            </a:r>
            <a:endParaRPr lang="x-none"/>
          </a:p>
        </p:txBody>
      </p:sp>
      <p:sp>
        <p:nvSpPr>
          <p:cNvPr id="12" name="Picture Placeholder 5">
            <a:extLst>
              <a:ext uri="{FF2B5EF4-FFF2-40B4-BE49-F238E27FC236}">
                <a16:creationId xmlns:a16="http://schemas.microsoft.com/office/drawing/2014/main" id="{3343594A-5AA8-8643-B442-734A6C4A9121}"/>
              </a:ext>
            </a:extLst>
          </p:cNvPr>
          <p:cNvSpPr>
            <a:spLocks noGrp="1"/>
          </p:cNvSpPr>
          <p:nvPr>
            <p:ph type="pic" sz="quarter" idx="13"/>
          </p:nvPr>
        </p:nvSpPr>
        <p:spPr>
          <a:xfrm>
            <a:off x="540319" y="3776512"/>
            <a:ext cx="2527200" cy="2701128"/>
          </a:xfrm>
        </p:spPr>
        <p:txBody>
          <a:bodyPr/>
          <a:lstStyle/>
          <a:p>
            <a:r>
              <a:rPr lang="nl-NL"/>
              <a:t>Klik op het pictogram als u een afbeelding wilt toevoegen</a:t>
            </a:r>
            <a:endParaRPr lang="x-none"/>
          </a:p>
        </p:txBody>
      </p:sp>
      <p:sp>
        <p:nvSpPr>
          <p:cNvPr id="13" name="Picture Placeholder 5">
            <a:extLst>
              <a:ext uri="{FF2B5EF4-FFF2-40B4-BE49-F238E27FC236}">
                <a16:creationId xmlns:a16="http://schemas.microsoft.com/office/drawing/2014/main" id="{E3F34F1A-B458-5D45-A475-3C675C958564}"/>
              </a:ext>
            </a:extLst>
          </p:cNvPr>
          <p:cNvSpPr>
            <a:spLocks noGrp="1"/>
          </p:cNvSpPr>
          <p:nvPr>
            <p:ph type="pic" sz="quarter" idx="14"/>
          </p:nvPr>
        </p:nvSpPr>
        <p:spPr>
          <a:xfrm>
            <a:off x="3069130" y="3776512"/>
            <a:ext cx="2527200" cy="2701128"/>
          </a:xfrm>
        </p:spPr>
        <p:txBody>
          <a:bodyPr/>
          <a:lstStyle/>
          <a:p>
            <a:r>
              <a:rPr lang="nl-NL"/>
              <a:t>Klik op het pictogram als u een afbeelding wilt toevoegen</a:t>
            </a:r>
            <a:endParaRPr lang="x-none"/>
          </a:p>
        </p:txBody>
      </p:sp>
    </p:spTree>
    <p:extLst>
      <p:ext uri="{BB962C8B-B14F-4D97-AF65-F5344CB8AC3E}">
        <p14:creationId xmlns:p14="http://schemas.microsoft.com/office/powerpoint/2010/main" val="1728093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7EAE-E7CB-AD47-ABF8-09657AF548D8}"/>
              </a:ext>
            </a:extLst>
          </p:cNvPr>
          <p:cNvSpPr>
            <a:spLocks noGrp="1"/>
          </p:cNvSpPr>
          <p:nvPr>
            <p:ph type="title"/>
          </p:nvPr>
        </p:nvSpPr>
        <p:spPr/>
        <p:txBody>
          <a:bodyPr/>
          <a:lstStyle/>
          <a:p>
            <a:r>
              <a:rPr lang="nl-NL"/>
              <a:t>Klik om de stijl te bewerken</a:t>
            </a:r>
            <a:endParaRPr lang="x-none"/>
          </a:p>
        </p:txBody>
      </p:sp>
      <p:sp>
        <p:nvSpPr>
          <p:cNvPr id="3" name="Content Placeholder 2">
            <a:extLst>
              <a:ext uri="{FF2B5EF4-FFF2-40B4-BE49-F238E27FC236}">
                <a16:creationId xmlns:a16="http://schemas.microsoft.com/office/drawing/2014/main" id="{0EF0C83A-69E3-954B-81F9-778F964486EA}"/>
              </a:ext>
            </a:extLst>
          </p:cNvPr>
          <p:cNvSpPr>
            <a:spLocks noGrp="1"/>
          </p:cNvSpPr>
          <p:nvPr>
            <p:ph sz="half" idx="1"/>
          </p:nvPr>
        </p:nvSpPr>
        <p:spPr>
          <a:xfrm>
            <a:off x="838200" y="1422042"/>
            <a:ext cx="5181600" cy="472475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4" name="Content Placeholder 3">
            <a:extLst>
              <a:ext uri="{FF2B5EF4-FFF2-40B4-BE49-F238E27FC236}">
                <a16:creationId xmlns:a16="http://schemas.microsoft.com/office/drawing/2014/main" id="{B2C6EC4A-75A3-1348-979E-3CD6D72DF692}"/>
              </a:ext>
            </a:extLst>
          </p:cNvPr>
          <p:cNvSpPr>
            <a:spLocks noGrp="1"/>
          </p:cNvSpPr>
          <p:nvPr>
            <p:ph sz="half" idx="2"/>
          </p:nvPr>
        </p:nvSpPr>
        <p:spPr>
          <a:xfrm>
            <a:off x="6172200" y="1422042"/>
            <a:ext cx="5181600" cy="472475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a:p>
        </p:txBody>
      </p:sp>
      <p:sp>
        <p:nvSpPr>
          <p:cNvPr id="9" name="Slide Number Placeholder 8">
            <a:extLst>
              <a:ext uri="{FF2B5EF4-FFF2-40B4-BE49-F238E27FC236}">
                <a16:creationId xmlns:a16="http://schemas.microsoft.com/office/drawing/2014/main" id="{D7CEA572-F0C4-9B41-B866-E6410CAC527D}"/>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Tree>
    <p:extLst>
      <p:ext uri="{BB962C8B-B14F-4D97-AF65-F5344CB8AC3E}">
        <p14:creationId xmlns:p14="http://schemas.microsoft.com/office/powerpoint/2010/main" val="314801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B0AD-F425-084F-A39B-94CBF740AC2F}"/>
              </a:ext>
            </a:extLst>
          </p:cNvPr>
          <p:cNvSpPr>
            <a:spLocks noGrp="1"/>
          </p:cNvSpPr>
          <p:nvPr>
            <p:ph type="title"/>
          </p:nvPr>
        </p:nvSpPr>
        <p:spPr/>
        <p:txBody>
          <a:bodyPr/>
          <a:lstStyle/>
          <a:p>
            <a:r>
              <a:rPr lang="nl-NL"/>
              <a:t>Klik om de stijl te bewerken</a:t>
            </a:r>
            <a:endParaRPr lang="x-none"/>
          </a:p>
        </p:txBody>
      </p:sp>
      <p:sp>
        <p:nvSpPr>
          <p:cNvPr id="6" name="Slide Number Placeholder 5">
            <a:extLst>
              <a:ext uri="{FF2B5EF4-FFF2-40B4-BE49-F238E27FC236}">
                <a16:creationId xmlns:a16="http://schemas.microsoft.com/office/drawing/2014/main" id="{6CC3A43F-8CA3-BD4E-BFBE-0B932FB0AF69}"/>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
        <p:nvSpPr>
          <p:cNvPr id="4" name="Picture Placeholder 5">
            <a:extLst>
              <a:ext uri="{FF2B5EF4-FFF2-40B4-BE49-F238E27FC236}">
                <a16:creationId xmlns:a16="http://schemas.microsoft.com/office/drawing/2014/main" id="{29463695-EA86-364C-8AA5-254501FBE8D8}"/>
              </a:ext>
            </a:extLst>
          </p:cNvPr>
          <p:cNvSpPr>
            <a:spLocks noGrp="1"/>
          </p:cNvSpPr>
          <p:nvPr>
            <p:ph type="pic" sz="quarter" idx="11"/>
          </p:nvPr>
        </p:nvSpPr>
        <p:spPr>
          <a:xfrm>
            <a:off x="528166" y="1073204"/>
            <a:ext cx="11124803" cy="5404436"/>
          </a:xfrm>
        </p:spPr>
        <p:txBody>
          <a:bodyPr/>
          <a:lstStyle/>
          <a:p>
            <a:r>
              <a:rPr lang="nl-NL"/>
              <a:t>Klik op het pictogram als u een afbeelding wilt toevoegen</a:t>
            </a:r>
            <a:endParaRPr lang="x-none"/>
          </a:p>
        </p:txBody>
      </p:sp>
    </p:spTree>
    <p:extLst>
      <p:ext uri="{BB962C8B-B14F-4D97-AF65-F5344CB8AC3E}">
        <p14:creationId xmlns:p14="http://schemas.microsoft.com/office/powerpoint/2010/main" val="4006161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9B0AD-F425-084F-A39B-94CBF740AC2F}"/>
              </a:ext>
            </a:extLst>
          </p:cNvPr>
          <p:cNvSpPr>
            <a:spLocks noGrp="1"/>
          </p:cNvSpPr>
          <p:nvPr>
            <p:ph type="title"/>
          </p:nvPr>
        </p:nvSpPr>
        <p:spPr/>
        <p:txBody>
          <a:bodyPr/>
          <a:lstStyle/>
          <a:p>
            <a:r>
              <a:rPr lang="nl-NL"/>
              <a:t>Klik om de stijl te bewerken</a:t>
            </a:r>
            <a:endParaRPr lang="x-none"/>
          </a:p>
        </p:txBody>
      </p:sp>
      <p:sp>
        <p:nvSpPr>
          <p:cNvPr id="6" name="Slide Number Placeholder 5">
            <a:extLst>
              <a:ext uri="{FF2B5EF4-FFF2-40B4-BE49-F238E27FC236}">
                <a16:creationId xmlns:a16="http://schemas.microsoft.com/office/drawing/2014/main" id="{6CC3A43F-8CA3-BD4E-BFBE-0B932FB0AF69}"/>
              </a:ext>
            </a:extLst>
          </p:cNvPr>
          <p:cNvSpPr>
            <a:spLocks noGrp="1"/>
          </p:cNvSpPr>
          <p:nvPr>
            <p:ph type="sldNum" sz="quarter" idx="10"/>
          </p:nvPr>
        </p:nvSpPr>
        <p:spPr/>
        <p:txBody>
          <a:bodyPr/>
          <a:lstStyle/>
          <a:p>
            <a:pPr algn="l"/>
            <a:fld id="{17BA7C4B-0B29-4F41-821A-290BCA9C5607}" type="slidenum">
              <a:rPr lang="x-none" smtClean="0"/>
              <a:pPr algn="l"/>
              <a:t>‹nr.›</a:t>
            </a:fld>
            <a:r>
              <a:rPr lang="en-GB"/>
              <a:t> | Febelgra</a:t>
            </a:r>
            <a:endParaRPr lang="x-none" dirty="0"/>
          </a:p>
        </p:txBody>
      </p:sp>
    </p:spTree>
    <p:extLst>
      <p:ext uri="{BB962C8B-B14F-4D97-AF65-F5344CB8AC3E}">
        <p14:creationId xmlns:p14="http://schemas.microsoft.com/office/powerpoint/2010/main" val="2806047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A3354D8-45F1-C94B-A8F2-5D0511E88A91}"/>
              </a:ext>
            </a:extLst>
          </p:cNvPr>
          <p:cNvSpPr/>
          <p:nvPr userDrawn="1"/>
        </p:nvSpPr>
        <p:spPr>
          <a:xfrm>
            <a:off x="0" y="-13833"/>
            <a:ext cx="12192000" cy="68718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5" name="Rectangle 14">
            <a:extLst>
              <a:ext uri="{FF2B5EF4-FFF2-40B4-BE49-F238E27FC236}">
                <a16:creationId xmlns:a16="http://schemas.microsoft.com/office/drawing/2014/main" id="{9ED8F0FF-1BEC-CB45-A7C2-53907AFBFDBF}"/>
              </a:ext>
            </a:extLst>
          </p:cNvPr>
          <p:cNvSpPr/>
          <p:nvPr userDrawn="1"/>
        </p:nvSpPr>
        <p:spPr>
          <a:xfrm>
            <a:off x="531989" y="1070527"/>
            <a:ext cx="11131846" cy="5404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Placeholder 1">
            <a:extLst>
              <a:ext uri="{FF2B5EF4-FFF2-40B4-BE49-F238E27FC236}">
                <a16:creationId xmlns:a16="http://schemas.microsoft.com/office/drawing/2014/main" id="{54917873-034E-CF4E-953E-C7A9D5D8B7BF}"/>
              </a:ext>
            </a:extLst>
          </p:cNvPr>
          <p:cNvSpPr>
            <a:spLocks noGrp="1"/>
          </p:cNvSpPr>
          <p:nvPr>
            <p:ph type="title"/>
          </p:nvPr>
        </p:nvSpPr>
        <p:spPr>
          <a:xfrm>
            <a:off x="426989" y="553730"/>
            <a:ext cx="10515600" cy="519473"/>
          </a:xfrm>
          <a:prstGeom prst="rect">
            <a:avLst/>
          </a:prstGeom>
        </p:spPr>
        <p:txBody>
          <a:bodyPr vert="horz" lIns="91440" tIns="45720" rIns="91440" bIns="45720" rtlCol="0" anchor="t" anchorCtr="0">
            <a:normAutofit/>
          </a:bodyPr>
          <a:lstStyle/>
          <a:p>
            <a:r>
              <a:rPr lang="nl-NL"/>
              <a:t>Klik om de stijl te bewerken</a:t>
            </a:r>
            <a:endParaRPr lang="x-none" dirty="0"/>
          </a:p>
        </p:txBody>
      </p:sp>
      <p:sp>
        <p:nvSpPr>
          <p:cNvPr id="3" name="Text Placeholder 2">
            <a:extLst>
              <a:ext uri="{FF2B5EF4-FFF2-40B4-BE49-F238E27FC236}">
                <a16:creationId xmlns:a16="http://schemas.microsoft.com/office/drawing/2014/main" id="{90E68E8A-C612-0647-8D15-8C6E3397E786}"/>
              </a:ext>
            </a:extLst>
          </p:cNvPr>
          <p:cNvSpPr>
            <a:spLocks noGrp="1"/>
          </p:cNvSpPr>
          <p:nvPr>
            <p:ph type="body" idx="1"/>
          </p:nvPr>
        </p:nvSpPr>
        <p:spPr>
          <a:xfrm>
            <a:off x="838200" y="1425217"/>
            <a:ext cx="10515600" cy="4751746"/>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x-none" dirty="0"/>
          </a:p>
        </p:txBody>
      </p:sp>
      <p:sp>
        <p:nvSpPr>
          <p:cNvPr id="6" name="Slide Number Placeholder 5">
            <a:extLst>
              <a:ext uri="{FF2B5EF4-FFF2-40B4-BE49-F238E27FC236}">
                <a16:creationId xmlns:a16="http://schemas.microsoft.com/office/drawing/2014/main" id="{E5BD3B91-CDA9-B943-AB44-1BEE971A6DF6}"/>
              </a:ext>
            </a:extLst>
          </p:cNvPr>
          <p:cNvSpPr>
            <a:spLocks noGrp="1"/>
          </p:cNvSpPr>
          <p:nvPr>
            <p:ph type="sldNum" sz="quarter" idx="4"/>
          </p:nvPr>
        </p:nvSpPr>
        <p:spPr>
          <a:xfrm>
            <a:off x="447443" y="-13833"/>
            <a:ext cx="2743200" cy="365125"/>
          </a:xfrm>
          <a:prstGeom prst="rect">
            <a:avLst/>
          </a:prstGeom>
        </p:spPr>
        <p:txBody>
          <a:bodyPr vert="horz" lIns="91440" tIns="45720" rIns="91440" bIns="45720" rtlCol="0" anchor="ctr"/>
          <a:lstStyle>
            <a:lvl1pPr algn="r">
              <a:defRPr sz="900">
                <a:solidFill>
                  <a:srgbClr val="E04403"/>
                </a:solidFill>
              </a:defRPr>
            </a:lvl1pPr>
          </a:lstStyle>
          <a:p>
            <a:pPr algn="l"/>
            <a:fld id="{17BA7C4B-0B29-4F41-821A-290BCA9C5607}" type="slidenum">
              <a:rPr lang="x-none" smtClean="0"/>
              <a:pPr algn="l"/>
              <a:t>‹nr.›</a:t>
            </a:fld>
            <a:r>
              <a:rPr lang="en-GB" dirty="0"/>
              <a:t> | </a:t>
            </a:r>
            <a:r>
              <a:rPr lang="en-GB" dirty="0" err="1"/>
              <a:t>Febelgra</a:t>
            </a:r>
            <a:endParaRPr lang="x-none" dirty="0"/>
          </a:p>
        </p:txBody>
      </p:sp>
      <p:cxnSp>
        <p:nvCxnSpPr>
          <p:cNvPr id="9" name="Straight Connector 8">
            <a:extLst>
              <a:ext uri="{FF2B5EF4-FFF2-40B4-BE49-F238E27FC236}">
                <a16:creationId xmlns:a16="http://schemas.microsoft.com/office/drawing/2014/main" id="{406CFEBD-34DB-C648-B13C-56E68D18C1D3}"/>
              </a:ext>
            </a:extLst>
          </p:cNvPr>
          <p:cNvCxnSpPr>
            <a:cxnSpLocks/>
          </p:cNvCxnSpPr>
          <p:nvPr userDrawn="1"/>
        </p:nvCxnSpPr>
        <p:spPr>
          <a:xfrm>
            <a:off x="531988" y="308883"/>
            <a:ext cx="11131847" cy="0"/>
          </a:xfrm>
          <a:prstGeom prst="line">
            <a:avLst/>
          </a:prstGeom>
          <a:ln w="3175">
            <a:solidFill>
              <a:srgbClr val="E04403"/>
            </a:solidFill>
          </a:ln>
        </p:spPr>
        <p:style>
          <a:lnRef idx="1">
            <a:schemeClr val="accent2"/>
          </a:lnRef>
          <a:fillRef idx="0">
            <a:schemeClr val="accent2"/>
          </a:fillRef>
          <a:effectRef idx="0">
            <a:schemeClr val="accent2"/>
          </a:effectRef>
          <a:fontRef idx="minor">
            <a:schemeClr val="tx1"/>
          </a:fontRef>
        </p:style>
      </p:cxnSp>
      <p:pic>
        <p:nvPicPr>
          <p:cNvPr id="11" name="Picture 10">
            <a:extLst>
              <a:ext uri="{FF2B5EF4-FFF2-40B4-BE49-F238E27FC236}">
                <a16:creationId xmlns:a16="http://schemas.microsoft.com/office/drawing/2014/main" id="{49235297-A4CF-F049-96A5-9AEFBC4971C6}"/>
              </a:ext>
            </a:extLst>
          </p:cNvPr>
          <p:cNvPicPr>
            <a:picLocks noChangeAspect="1"/>
          </p:cNvPicPr>
          <p:nvPr userDrawn="1"/>
        </p:nvPicPr>
        <p:blipFill>
          <a:blip r:embed="rId15"/>
          <a:stretch>
            <a:fillRect/>
          </a:stretch>
        </p:blipFill>
        <p:spPr>
          <a:xfrm>
            <a:off x="11219334" y="435847"/>
            <a:ext cx="444500" cy="444500"/>
          </a:xfrm>
          <a:prstGeom prst="rect">
            <a:avLst/>
          </a:prstGeom>
        </p:spPr>
      </p:pic>
      <p:sp>
        <p:nvSpPr>
          <p:cNvPr id="4" name="Tekstvak 3">
            <a:extLst>
              <a:ext uri="{FF2B5EF4-FFF2-40B4-BE49-F238E27FC236}">
                <a16:creationId xmlns:a16="http://schemas.microsoft.com/office/drawing/2014/main" id="{819B3D32-6A4C-48D0-9B8C-32957BCE7751}"/>
              </a:ext>
            </a:extLst>
          </p:cNvPr>
          <p:cNvSpPr txBox="1"/>
          <p:nvPr userDrawn="1"/>
        </p:nvSpPr>
        <p:spPr>
          <a:xfrm rot="19410914">
            <a:off x="2643447" y="3793849"/>
            <a:ext cx="5503025" cy="707886"/>
          </a:xfrm>
          <a:prstGeom prst="rect">
            <a:avLst/>
          </a:prstGeom>
          <a:noFill/>
          <a:effectLst>
            <a:outerShdw blurRad="50800" dist="38100" dir="2700000" algn="tl" rotWithShape="0">
              <a:prstClr val="black">
                <a:alpha val="40000"/>
              </a:prstClr>
            </a:outerShdw>
          </a:effectLst>
        </p:spPr>
        <p:txBody>
          <a:bodyPr wrap="square" rtlCol="0">
            <a:spAutoFit/>
          </a:bodyPr>
          <a:lstStyle/>
          <a:p>
            <a:r>
              <a:rPr lang="nl-BE" sz="4000" b="1" dirty="0">
                <a:solidFill>
                  <a:srgbClr val="FF0000"/>
                </a:solidFill>
              </a:rPr>
              <a:t>INTERNAL USE ONLY</a:t>
            </a:r>
          </a:p>
        </p:txBody>
      </p:sp>
    </p:spTree>
    <p:extLst>
      <p:ext uri="{BB962C8B-B14F-4D97-AF65-F5344CB8AC3E}">
        <p14:creationId xmlns:p14="http://schemas.microsoft.com/office/powerpoint/2010/main" val="543161096"/>
      </p:ext>
    </p:extLst>
  </p:cSld>
  <p:clrMap bg1="lt1" tx1="dk1" bg2="lt2" tx2="dk2" accent1="accent1" accent2="accent2" accent3="accent3" accent4="accent4" accent5="accent5" accent6="accent6" hlink="hlink" folHlink="folHlink"/>
  <p:sldLayoutIdLst>
    <p:sldLayoutId id="2147483669" r:id="rId1"/>
    <p:sldLayoutId id="2147483651" r:id="rId2"/>
    <p:sldLayoutId id="2147483660" r:id="rId3"/>
    <p:sldLayoutId id="2147483661" r:id="rId4"/>
    <p:sldLayoutId id="2147483662" r:id="rId5"/>
    <p:sldLayoutId id="2147483670" r:id="rId6"/>
    <p:sldLayoutId id="2147483663" r:id="rId7"/>
    <p:sldLayoutId id="2147483664" r:id="rId8"/>
    <p:sldLayoutId id="2147483665" r:id="rId9"/>
    <p:sldLayoutId id="2147483666" r:id="rId10"/>
    <p:sldLayoutId id="2147483652" r:id="rId11"/>
    <p:sldLayoutId id="2147483667" r:id="rId12"/>
    <p:sldLayoutId id="2147483654" r:id="rId13"/>
  </p:sldLayoutIdLst>
  <p:hf hdr="0" ftr="0" dt="0"/>
  <p:txStyles>
    <p:titleStyle>
      <a:lvl1pPr algn="l" defTabSz="914400" rtl="0" eaLnBrk="1" latinLnBrk="0" hangingPunct="1">
        <a:lnSpc>
          <a:spcPct val="90000"/>
        </a:lnSpc>
        <a:spcBef>
          <a:spcPct val="0"/>
        </a:spcBef>
        <a:buNone/>
        <a:defRPr sz="2600" b="1" kern="1200">
          <a:solidFill>
            <a:srgbClr val="E04403"/>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04403"/>
        </a:buClr>
        <a:buFont typeface="Arial" panose="020B0604020202020204" pitchFamily="34" charset="0"/>
        <a:buChar char="•"/>
        <a:defRPr sz="23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49B69C"/>
        </a:buClr>
        <a:buFont typeface="System Font Regular"/>
        <a:buChar char="–"/>
        <a:defRPr sz="23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70C8DF"/>
        </a:buClr>
        <a:buFont typeface="System Font Regular"/>
        <a:buChar char="&gt;"/>
        <a:defRPr sz="23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3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kelly.ciancimino@febelgra.be" TargetMode="Externa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3ECCDA-2D7B-1E47-8350-054DC87B677A}"/>
              </a:ext>
            </a:extLst>
          </p:cNvPr>
          <p:cNvSpPr>
            <a:spLocks noGrp="1"/>
          </p:cNvSpPr>
          <p:nvPr>
            <p:ph type="ctrTitle"/>
          </p:nvPr>
        </p:nvSpPr>
        <p:spPr/>
        <p:txBody>
          <a:bodyPr>
            <a:normAutofit/>
          </a:bodyPr>
          <a:lstStyle/>
          <a:p>
            <a:r>
              <a:rPr lang="nl-BE" sz="3600" dirty="0">
                <a:latin typeface="Euclid Circular B Light"/>
              </a:rPr>
              <a:t>Gedeeltelijke vrijstelling doorstorting BV ploegenarbeid</a:t>
            </a:r>
            <a:br>
              <a:rPr lang="nl-BE" sz="3600" dirty="0">
                <a:latin typeface="Euclid Circular B Light"/>
              </a:rPr>
            </a:br>
            <a:r>
              <a:rPr lang="nl-BE" sz="3600" dirty="0">
                <a:latin typeface="Euclid Circular B Light"/>
              </a:rPr>
              <a:t> </a:t>
            </a:r>
            <a:endParaRPr lang="x-none" sz="3600" dirty="0">
              <a:latin typeface="Euclid Circular B Light"/>
            </a:endParaRPr>
          </a:p>
        </p:txBody>
      </p:sp>
      <p:sp>
        <p:nvSpPr>
          <p:cNvPr id="8" name="Subtitle 7">
            <a:extLst>
              <a:ext uri="{FF2B5EF4-FFF2-40B4-BE49-F238E27FC236}">
                <a16:creationId xmlns:a16="http://schemas.microsoft.com/office/drawing/2014/main" id="{6923F1D5-4846-294E-8BB4-8E09D0E4132C}"/>
              </a:ext>
            </a:extLst>
          </p:cNvPr>
          <p:cNvSpPr>
            <a:spLocks noGrp="1"/>
          </p:cNvSpPr>
          <p:nvPr>
            <p:ph type="subTitle" idx="1"/>
          </p:nvPr>
        </p:nvSpPr>
        <p:spPr/>
        <p:txBody>
          <a:bodyPr>
            <a:normAutofit/>
          </a:bodyPr>
          <a:lstStyle/>
          <a:p>
            <a:r>
              <a:rPr lang="nl-BE" sz="3200" b="1" dirty="0">
                <a:latin typeface="Euclid Circular B Light"/>
              </a:rPr>
              <a:t>14.05.2024</a:t>
            </a:r>
            <a:endParaRPr lang="x-none" sz="3200" b="1" dirty="0">
              <a:latin typeface="Euclid Circular B Light"/>
            </a:endParaRPr>
          </a:p>
        </p:txBody>
      </p:sp>
    </p:spTree>
    <p:extLst>
      <p:ext uri="{BB962C8B-B14F-4D97-AF65-F5344CB8AC3E}">
        <p14:creationId xmlns:p14="http://schemas.microsoft.com/office/powerpoint/2010/main" val="335795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7D8BF0D-E3DA-4BAA-AB05-032288D23D53}"/>
              </a:ext>
            </a:extLst>
          </p:cNvPr>
          <p:cNvSpPr>
            <a:spLocks noGrp="1"/>
          </p:cNvSpPr>
          <p:nvPr>
            <p:ph type="sldNum" sz="quarter" idx="10"/>
          </p:nvPr>
        </p:nvSpPr>
        <p:spPr/>
        <p:txBody>
          <a:bodyPr/>
          <a:lstStyle/>
          <a:p>
            <a:pPr algn="l"/>
            <a:fld id="{17BA7C4B-0B29-4F41-821A-290BCA9C5607}" type="slidenum">
              <a:rPr lang="x-none" smtClean="0"/>
              <a:pPr algn="l"/>
              <a:t>2</a:t>
            </a:fld>
            <a:r>
              <a:rPr lang="en-GB"/>
              <a:t> | Febelgra</a:t>
            </a:r>
            <a:endParaRPr lang="x-none" dirty="0"/>
          </a:p>
        </p:txBody>
      </p:sp>
      <p:sp>
        <p:nvSpPr>
          <p:cNvPr id="3" name="Titel 2">
            <a:extLst>
              <a:ext uri="{FF2B5EF4-FFF2-40B4-BE49-F238E27FC236}">
                <a16:creationId xmlns:a16="http://schemas.microsoft.com/office/drawing/2014/main" id="{79A512E4-75C2-4A25-B968-D0F2236ECCBB}"/>
              </a:ext>
            </a:extLst>
          </p:cNvPr>
          <p:cNvSpPr>
            <a:spLocks noGrp="1"/>
          </p:cNvSpPr>
          <p:nvPr>
            <p:ph type="title"/>
          </p:nvPr>
        </p:nvSpPr>
        <p:spPr>
          <a:xfrm>
            <a:off x="784794" y="1568990"/>
            <a:ext cx="7573143" cy="3089772"/>
          </a:xfrm>
        </p:spPr>
        <p:txBody>
          <a:bodyPr anchor="ctr">
            <a:normAutofit fontScale="90000"/>
          </a:bodyPr>
          <a:lstStyle/>
          <a:p>
            <a:r>
              <a:rPr lang="nl-BE" sz="2700" dirty="0">
                <a:latin typeface="Euclid Circular B Light"/>
              </a:rPr>
              <a:t>AGENDA</a:t>
            </a:r>
            <a:br>
              <a:rPr lang="nl-BE" sz="2400" dirty="0">
                <a:latin typeface="Euclid Circular B Light"/>
              </a:rPr>
            </a:br>
            <a:br>
              <a:rPr lang="nl-BE" sz="2400" dirty="0">
                <a:latin typeface="Euclid Circular B Light"/>
              </a:rPr>
            </a:br>
            <a:r>
              <a:rPr lang="nl-BE" sz="2200" b="0" dirty="0">
                <a:solidFill>
                  <a:schemeClr val="bg1"/>
                </a:solidFill>
                <a:latin typeface="Euclid Circular B Light"/>
              </a:rPr>
              <a:t>1. Basisregels van het fiscaal voordeel op ploegenarbeid</a:t>
            </a:r>
            <a:br>
              <a:rPr lang="nl-BE" sz="2200" b="0" dirty="0">
                <a:solidFill>
                  <a:schemeClr val="bg1"/>
                </a:solidFill>
                <a:latin typeface="Euclid Circular B Light"/>
              </a:rPr>
            </a:br>
            <a:br>
              <a:rPr lang="nl-BE" sz="2200" b="0" dirty="0">
                <a:solidFill>
                  <a:schemeClr val="bg1"/>
                </a:solidFill>
                <a:latin typeface="Euclid Circular B Light"/>
              </a:rPr>
            </a:br>
            <a:r>
              <a:rPr lang="nl-BE" sz="2200" b="0" dirty="0">
                <a:solidFill>
                  <a:schemeClr val="bg1"/>
                </a:solidFill>
                <a:latin typeface="Euclid Circular B Light"/>
              </a:rPr>
              <a:t>2. Historiek fiscale controles</a:t>
            </a:r>
            <a:br>
              <a:rPr lang="nl-BE" sz="2200" b="0" dirty="0">
                <a:solidFill>
                  <a:schemeClr val="bg1"/>
                </a:solidFill>
                <a:latin typeface="Euclid Circular B Light"/>
              </a:rPr>
            </a:br>
            <a:br>
              <a:rPr lang="nl-BE" sz="2200" b="0" dirty="0">
                <a:solidFill>
                  <a:schemeClr val="bg1"/>
                </a:solidFill>
                <a:latin typeface="Euclid Circular B Light"/>
              </a:rPr>
            </a:br>
            <a:r>
              <a:rPr lang="nl-BE" sz="2200" b="0" dirty="0">
                <a:solidFill>
                  <a:schemeClr val="bg1"/>
                </a:solidFill>
                <a:latin typeface="Euclid Circular B Light"/>
              </a:rPr>
              <a:t>3. Toelichting nieuwe wetgeving en praktische consequenties</a:t>
            </a:r>
            <a:br>
              <a:rPr lang="nl-BE" sz="2200" b="0" dirty="0">
                <a:solidFill>
                  <a:schemeClr val="bg1"/>
                </a:solidFill>
                <a:latin typeface="Euclid Circular B Light"/>
              </a:rPr>
            </a:br>
            <a:br>
              <a:rPr lang="nl-BE" sz="2200" b="0" dirty="0">
                <a:solidFill>
                  <a:schemeClr val="bg1"/>
                </a:solidFill>
                <a:latin typeface="Euclid Circular B Light"/>
              </a:rPr>
            </a:br>
            <a:r>
              <a:rPr lang="nl-BE" sz="2200" b="0" dirty="0">
                <a:solidFill>
                  <a:schemeClr val="bg1"/>
                </a:solidFill>
                <a:latin typeface="Euclid Circular B Light"/>
              </a:rPr>
              <a:t>4. Q &amp; A</a:t>
            </a:r>
            <a:br>
              <a:rPr lang="nl-BE" sz="2400" dirty="0">
                <a:latin typeface="Euclid Circular B Light"/>
              </a:rPr>
            </a:br>
            <a:br>
              <a:rPr lang="nl-BE" sz="2400" dirty="0">
                <a:latin typeface="Euclid Circular B Light"/>
              </a:rPr>
            </a:br>
            <a:br>
              <a:rPr lang="nl-BE" sz="2400" dirty="0">
                <a:latin typeface="Euclid Circular B Light"/>
              </a:rPr>
            </a:br>
            <a:br>
              <a:rPr lang="nl-BE" sz="2400" dirty="0">
                <a:latin typeface="Euclid Circular B Light"/>
              </a:rPr>
            </a:br>
            <a:br>
              <a:rPr lang="nl-BE" sz="2400" dirty="0">
                <a:latin typeface="Euclid Circular B Light"/>
              </a:rPr>
            </a:br>
            <a:br>
              <a:rPr lang="nl-BE" sz="2400" dirty="0">
                <a:latin typeface="Euclid Circular B Light"/>
              </a:rPr>
            </a:br>
            <a:br>
              <a:rPr lang="nl-BE" sz="2400" i="1" dirty="0">
                <a:latin typeface="Euclid Circular B Light"/>
              </a:rPr>
            </a:br>
            <a:endParaRPr lang="nl-BE" sz="2400" i="1" dirty="0">
              <a:latin typeface="Euclid Circular B Light"/>
            </a:endParaRPr>
          </a:p>
        </p:txBody>
      </p:sp>
    </p:spTree>
    <p:extLst>
      <p:ext uri="{BB962C8B-B14F-4D97-AF65-F5344CB8AC3E}">
        <p14:creationId xmlns:p14="http://schemas.microsoft.com/office/powerpoint/2010/main" val="155543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D4E255E-E18F-43F6-9E71-F2B033BDCF34}"/>
              </a:ext>
            </a:extLst>
          </p:cNvPr>
          <p:cNvSpPr>
            <a:spLocks noGrp="1"/>
          </p:cNvSpPr>
          <p:nvPr>
            <p:ph type="sldNum" sz="quarter" idx="10"/>
          </p:nvPr>
        </p:nvSpPr>
        <p:spPr/>
        <p:txBody>
          <a:bodyPr/>
          <a:lstStyle/>
          <a:p>
            <a:pPr algn="l"/>
            <a:fld id="{17BA7C4B-0B29-4F41-821A-290BCA9C5607}" type="slidenum">
              <a:rPr lang="x-none" smtClean="0"/>
              <a:pPr algn="l"/>
              <a:t>3</a:t>
            </a:fld>
            <a:r>
              <a:rPr lang="en-GB"/>
              <a:t> | Febelgra</a:t>
            </a:r>
            <a:endParaRPr lang="x-none" dirty="0"/>
          </a:p>
        </p:txBody>
      </p:sp>
      <p:sp>
        <p:nvSpPr>
          <p:cNvPr id="3" name="Titel 2">
            <a:extLst>
              <a:ext uri="{FF2B5EF4-FFF2-40B4-BE49-F238E27FC236}">
                <a16:creationId xmlns:a16="http://schemas.microsoft.com/office/drawing/2014/main" id="{4D2D5F30-5B69-432E-83FB-A8E0EE2F2E6D}"/>
              </a:ext>
            </a:extLst>
          </p:cNvPr>
          <p:cNvSpPr>
            <a:spLocks noGrp="1"/>
          </p:cNvSpPr>
          <p:nvPr>
            <p:ph type="title"/>
          </p:nvPr>
        </p:nvSpPr>
        <p:spPr>
          <a:xfrm>
            <a:off x="447443" y="706542"/>
            <a:ext cx="7684503" cy="3089772"/>
          </a:xfrm>
        </p:spPr>
        <p:txBody>
          <a:bodyPr>
            <a:normAutofit fontScale="90000"/>
          </a:bodyPr>
          <a:lstStyle/>
          <a:p>
            <a:pPr algn="ctr"/>
            <a:br>
              <a:rPr lang="nl-BE" dirty="0"/>
            </a:br>
            <a:r>
              <a:rPr lang="nl-BE" sz="3100" dirty="0">
                <a:latin typeface="Euclid Circular B Light" panose="020B0304000000000000" pitchFamily="34" charset="0"/>
                <a:ea typeface="Euclid Circular B Light" panose="020B0304000000000000" pitchFamily="34" charset="0"/>
              </a:rPr>
              <a:t>1. BASISREGELS VAN HET FISCAAL VOORDEEL OP PLOEGENARBEID</a:t>
            </a:r>
            <a:br>
              <a:rPr lang="nl-BE" sz="3100" dirty="0">
                <a:latin typeface="Euclid Circular B Light" panose="020B0304000000000000" pitchFamily="34" charset="0"/>
                <a:ea typeface="Euclid Circular B Light" panose="020B0304000000000000" pitchFamily="34" charset="0"/>
              </a:rPr>
            </a:br>
            <a:br>
              <a:rPr lang="nl-BE" sz="3100" dirty="0">
                <a:latin typeface="Euclid Circular B Light" panose="020B0304000000000000" pitchFamily="34" charset="0"/>
                <a:ea typeface="Euclid Circular B Light" panose="020B0304000000000000" pitchFamily="34" charset="0"/>
              </a:rPr>
            </a:br>
            <a:br>
              <a:rPr lang="nl-BE" dirty="0"/>
            </a:br>
            <a:endParaRPr lang="nl-BE" dirty="0"/>
          </a:p>
        </p:txBody>
      </p:sp>
    </p:spTree>
    <p:extLst>
      <p:ext uri="{BB962C8B-B14F-4D97-AF65-F5344CB8AC3E}">
        <p14:creationId xmlns:p14="http://schemas.microsoft.com/office/powerpoint/2010/main" val="2859623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7B51019-B02D-44E3-8DA5-E56A8CB52538}"/>
              </a:ext>
            </a:extLst>
          </p:cNvPr>
          <p:cNvSpPr>
            <a:spLocks noGrp="1"/>
          </p:cNvSpPr>
          <p:nvPr>
            <p:ph type="sldNum" sz="quarter" idx="10"/>
          </p:nvPr>
        </p:nvSpPr>
        <p:spPr/>
        <p:txBody>
          <a:bodyPr/>
          <a:lstStyle/>
          <a:p>
            <a:pPr algn="l"/>
            <a:fld id="{17BA7C4B-0B29-4F41-821A-290BCA9C5607}" type="slidenum">
              <a:rPr lang="x-none" smtClean="0"/>
              <a:pPr algn="l"/>
              <a:t>4</a:t>
            </a:fld>
            <a:r>
              <a:rPr lang="en-GB"/>
              <a:t> | Febelgra</a:t>
            </a:r>
            <a:endParaRPr lang="x-none" dirty="0"/>
          </a:p>
        </p:txBody>
      </p:sp>
      <p:sp>
        <p:nvSpPr>
          <p:cNvPr id="3" name="Titel 2">
            <a:extLst>
              <a:ext uri="{FF2B5EF4-FFF2-40B4-BE49-F238E27FC236}">
                <a16:creationId xmlns:a16="http://schemas.microsoft.com/office/drawing/2014/main" id="{4B73F630-0F8A-4FBA-AF76-D3EFBB6E56C6}"/>
              </a:ext>
            </a:extLst>
          </p:cNvPr>
          <p:cNvSpPr>
            <a:spLocks noGrp="1"/>
          </p:cNvSpPr>
          <p:nvPr>
            <p:ph type="title"/>
          </p:nvPr>
        </p:nvSpPr>
        <p:spPr>
          <a:xfrm>
            <a:off x="447443" y="743605"/>
            <a:ext cx="7391540" cy="454880"/>
          </a:xfrm>
        </p:spPr>
        <p:txBody>
          <a:bodyPr>
            <a:normAutofit fontScale="90000"/>
          </a:bodyPr>
          <a:lstStyle/>
          <a:p>
            <a:r>
              <a:rPr lang="nl-BE" sz="3100" dirty="0">
                <a:latin typeface="Euclid Circular B Light" panose="020B0304000000000000" pitchFamily="34" charset="0"/>
                <a:ea typeface="Euclid Circular B Light" panose="020B0304000000000000" pitchFamily="34" charset="0"/>
              </a:rPr>
              <a:t>VOORWAARDEN WAARAAN DE ONDERNEMING MOET VOLDOEN OM IN AANMERKING TE KOMEN</a:t>
            </a:r>
            <a:br>
              <a:rPr lang="nl-BE" sz="3200" dirty="0">
                <a:latin typeface="Euclid Circular B Light" panose="020B0304000000000000" pitchFamily="34" charset="0"/>
                <a:ea typeface="Euclid Circular B Light" panose="020B0304000000000000" pitchFamily="34" charset="0"/>
              </a:rPr>
            </a:br>
            <a:endParaRPr lang="nl-BE" sz="3200" dirty="0">
              <a:latin typeface="Euclid Circular B Light" panose="020B0304000000000000" pitchFamily="34" charset="0"/>
              <a:ea typeface="Euclid Circular B Light" panose="020B0304000000000000" pitchFamily="34" charset="0"/>
            </a:endParaRPr>
          </a:p>
        </p:txBody>
      </p:sp>
      <p:sp>
        <p:nvSpPr>
          <p:cNvPr id="4" name="Tekstvak 3">
            <a:extLst>
              <a:ext uri="{FF2B5EF4-FFF2-40B4-BE49-F238E27FC236}">
                <a16:creationId xmlns:a16="http://schemas.microsoft.com/office/drawing/2014/main" id="{140A6738-B13A-B1D2-1A09-BAE15440E5C0}"/>
              </a:ext>
            </a:extLst>
          </p:cNvPr>
          <p:cNvSpPr txBox="1"/>
          <p:nvPr/>
        </p:nvSpPr>
        <p:spPr>
          <a:xfrm>
            <a:off x="559293" y="2210540"/>
            <a:ext cx="7972148" cy="3431709"/>
          </a:xfrm>
          <a:prstGeom prst="rect">
            <a:avLst/>
          </a:prstGeom>
          <a:noFill/>
        </p:spPr>
        <p:txBody>
          <a:bodyPr wrap="square" rtlCol="0">
            <a:spAutoFit/>
          </a:bodyPr>
          <a:lstStyle/>
          <a:p>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De werkgever</a:t>
            </a:r>
          </a:p>
          <a:p>
            <a:endParaRPr lang="nl-BE" sz="1600" b="1"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is een onderneming waarin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ploegen- of nachtarbeid </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wordt verricht;</a:t>
            </a:r>
          </a:p>
          <a:p>
            <a:pPr>
              <a:spcAft>
                <a:spcPts val="600"/>
              </a:spcAft>
            </a:pPr>
            <a:r>
              <a:rPr lang="nl-BE" sz="1600" i="1" dirty="0">
                <a:solidFill>
                  <a:schemeClr val="bg1">
                    <a:lumMod val="95000"/>
                  </a:schemeClr>
                </a:solidFill>
                <a:latin typeface="Euclid Circular B Light" panose="020B0304000000000000" pitchFamily="34" charset="0"/>
                <a:ea typeface="Euclid Circular B Light" panose="020B0304000000000000" pitchFamily="34" charset="0"/>
              </a:rPr>
              <a:t>      6u-14u – 14u-22u – 22u-6u</a:t>
            </a:r>
          </a:p>
          <a:p>
            <a:pPr marL="285750" indent="-285750">
              <a:spcBef>
                <a:spcPts val="1200"/>
              </a:spcBef>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betaalt een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ploegenpremie</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a:t>
            </a:r>
          </a:p>
          <a:p>
            <a:pPr>
              <a:spcAft>
                <a:spcPts val="600"/>
              </a:spcAft>
            </a:pPr>
            <a:r>
              <a:rPr lang="nl-BE" sz="1600" i="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PC 130: ploegenarbeid = 15% toeslag – Nachtarbeid = forfaitaire nachttoeslag</a:t>
            </a:r>
          </a:p>
          <a:p>
            <a:pPr marL="285750" indent="-285750">
              <a:spcBef>
                <a:spcPts val="1200"/>
              </a:spcBef>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is schuldenaar van de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bedrijfsvoorheffing</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op die premie;</a:t>
            </a:r>
          </a:p>
          <a:p>
            <a:pPr marL="285750" indent="-285750">
              <a:spcBef>
                <a:spcPts val="1200"/>
              </a:spcBef>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houdt de bedrijfsvoorheffing in op de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bezoldigingen</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en op de ploegenpremie van de betrokken werknemer.  </a:t>
            </a: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4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400" dirty="0">
              <a:solidFill>
                <a:schemeClr val="bg1">
                  <a:lumMod val="95000"/>
                </a:schemeClr>
              </a:solidFill>
              <a:latin typeface="Euclid Circular B Light" panose="020B0304000000000000" pitchFamily="34" charset="0"/>
              <a:ea typeface="Euclid Circular B Light" panose="020B0304000000000000" pitchFamily="34" charset="0"/>
            </a:endParaRPr>
          </a:p>
        </p:txBody>
      </p:sp>
    </p:spTree>
    <p:extLst>
      <p:ext uri="{BB962C8B-B14F-4D97-AF65-F5344CB8AC3E}">
        <p14:creationId xmlns:p14="http://schemas.microsoft.com/office/powerpoint/2010/main" val="53884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7B51019-B02D-44E3-8DA5-E56A8CB52538}"/>
              </a:ext>
            </a:extLst>
          </p:cNvPr>
          <p:cNvSpPr>
            <a:spLocks noGrp="1"/>
          </p:cNvSpPr>
          <p:nvPr>
            <p:ph type="sldNum" sz="quarter" idx="10"/>
          </p:nvPr>
        </p:nvSpPr>
        <p:spPr/>
        <p:txBody>
          <a:bodyPr/>
          <a:lstStyle/>
          <a:p>
            <a:pPr algn="l"/>
            <a:fld id="{17BA7C4B-0B29-4F41-821A-290BCA9C5607}" type="slidenum">
              <a:rPr lang="x-none" smtClean="0"/>
              <a:pPr algn="l"/>
              <a:t>5</a:t>
            </a:fld>
            <a:r>
              <a:rPr lang="en-GB"/>
              <a:t> | Febelgra</a:t>
            </a:r>
            <a:endParaRPr lang="x-none" dirty="0"/>
          </a:p>
        </p:txBody>
      </p:sp>
      <p:sp>
        <p:nvSpPr>
          <p:cNvPr id="3" name="Titel 2">
            <a:extLst>
              <a:ext uri="{FF2B5EF4-FFF2-40B4-BE49-F238E27FC236}">
                <a16:creationId xmlns:a16="http://schemas.microsoft.com/office/drawing/2014/main" id="{4B73F630-0F8A-4FBA-AF76-D3EFBB6E56C6}"/>
              </a:ext>
            </a:extLst>
          </p:cNvPr>
          <p:cNvSpPr>
            <a:spLocks noGrp="1"/>
          </p:cNvSpPr>
          <p:nvPr>
            <p:ph type="title"/>
          </p:nvPr>
        </p:nvSpPr>
        <p:spPr>
          <a:xfrm>
            <a:off x="447443" y="743605"/>
            <a:ext cx="7391540" cy="454880"/>
          </a:xfrm>
        </p:spPr>
        <p:txBody>
          <a:bodyPr>
            <a:normAutofit fontScale="90000"/>
          </a:bodyPr>
          <a:lstStyle/>
          <a:p>
            <a:r>
              <a:rPr lang="nl-BE" sz="3100" dirty="0">
                <a:latin typeface="Euclid Circular B Light" panose="020B0304000000000000" pitchFamily="34" charset="0"/>
                <a:ea typeface="Euclid Circular B Light" panose="020B0304000000000000" pitchFamily="34" charset="0"/>
              </a:rPr>
              <a:t>DEFINITIE ‘ONDERNEMING WAARIN PLOEGENARBEID WORDT VERRICHT’</a:t>
            </a:r>
            <a:br>
              <a:rPr lang="nl-BE" sz="3200" dirty="0">
                <a:latin typeface="Euclid Circular B Light" panose="020B0304000000000000" pitchFamily="34" charset="0"/>
                <a:ea typeface="Euclid Circular B Light" panose="020B0304000000000000" pitchFamily="34" charset="0"/>
              </a:rPr>
            </a:br>
            <a:endParaRPr lang="nl-BE" sz="3200" dirty="0">
              <a:latin typeface="Euclid Circular B Light" panose="020B0304000000000000" pitchFamily="34" charset="0"/>
              <a:ea typeface="Euclid Circular B Light" panose="020B0304000000000000" pitchFamily="34" charset="0"/>
            </a:endParaRPr>
          </a:p>
        </p:txBody>
      </p:sp>
      <p:sp>
        <p:nvSpPr>
          <p:cNvPr id="4" name="Tekstvak 3">
            <a:extLst>
              <a:ext uri="{FF2B5EF4-FFF2-40B4-BE49-F238E27FC236}">
                <a16:creationId xmlns:a16="http://schemas.microsoft.com/office/drawing/2014/main" id="{140A6738-B13A-B1D2-1A09-BAE15440E5C0}"/>
              </a:ext>
            </a:extLst>
          </p:cNvPr>
          <p:cNvSpPr txBox="1"/>
          <p:nvPr/>
        </p:nvSpPr>
        <p:spPr>
          <a:xfrm>
            <a:off x="559293" y="1882066"/>
            <a:ext cx="7972148" cy="369331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minstens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2 ploegen van minstens 2 werknemers</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a:t>
            </a:r>
            <a:endParaRPr lang="nl-BE" sz="1600" i="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pPr marL="285750" indent="-285750">
              <a:spcBef>
                <a:spcPts val="1200"/>
              </a:spcBef>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ploegen doen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hetzelfde werk qua inhoud als qua omvang</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a:t>
            </a:r>
          </a:p>
          <a:p>
            <a:pPr marL="285750" indent="-285750">
              <a:spcBef>
                <a:spcPts val="1200"/>
              </a:spcBef>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ploegen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volgen elkaar op</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in de loop van de dag zonder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onderbreking</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van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meer dan 15 min</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en zonder overlapping van meer dan één vierde van hun dagtaak.</a:t>
            </a:r>
          </a:p>
          <a:p>
            <a:pPr marL="285750" indent="-285750">
              <a:buFont typeface="Arial" panose="020B0604020202020204" pitchFamily="34" charset="0"/>
              <a:buChar char="•"/>
            </a:pP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Vrijstelling</a:t>
            </a:r>
          </a:p>
          <a:p>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22,80%</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van het totaal belastbare bezoldigingen van alle betrokken werknemers incl. ploegenpremies, excl. eindejaarspremie, vakantiegeld en achterstallen.</a:t>
            </a: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4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400" dirty="0">
              <a:solidFill>
                <a:schemeClr val="bg1">
                  <a:lumMod val="95000"/>
                </a:schemeClr>
              </a:solidFill>
              <a:latin typeface="Euclid Circular B Light" panose="020B0304000000000000" pitchFamily="34" charset="0"/>
              <a:ea typeface="Euclid Circular B Light" panose="020B0304000000000000" pitchFamily="34" charset="0"/>
            </a:endParaRPr>
          </a:p>
        </p:txBody>
      </p:sp>
    </p:spTree>
    <p:extLst>
      <p:ext uri="{BB962C8B-B14F-4D97-AF65-F5344CB8AC3E}">
        <p14:creationId xmlns:p14="http://schemas.microsoft.com/office/powerpoint/2010/main" val="6690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7B51019-B02D-44E3-8DA5-E56A8CB52538}"/>
              </a:ext>
            </a:extLst>
          </p:cNvPr>
          <p:cNvSpPr>
            <a:spLocks noGrp="1"/>
          </p:cNvSpPr>
          <p:nvPr>
            <p:ph type="sldNum" sz="quarter" idx="10"/>
          </p:nvPr>
        </p:nvSpPr>
        <p:spPr/>
        <p:txBody>
          <a:bodyPr/>
          <a:lstStyle/>
          <a:p>
            <a:pPr algn="l"/>
            <a:fld id="{17BA7C4B-0B29-4F41-821A-290BCA9C5607}" type="slidenum">
              <a:rPr lang="x-none" smtClean="0"/>
              <a:pPr algn="l"/>
              <a:t>6</a:t>
            </a:fld>
            <a:r>
              <a:rPr lang="en-GB"/>
              <a:t> | Febelgra</a:t>
            </a:r>
            <a:endParaRPr lang="x-none" dirty="0"/>
          </a:p>
        </p:txBody>
      </p:sp>
      <p:sp>
        <p:nvSpPr>
          <p:cNvPr id="3" name="Titel 2">
            <a:extLst>
              <a:ext uri="{FF2B5EF4-FFF2-40B4-BE49-F238E27FC236}">
                <a16:creationId xmlns:a16="http://schemas.microsoft.com/office/drawing/2014/main" id="{4B73F630-0F8A-4FBA-AF76-D3EFBB6E56C6}"/>
              </a:ext>
            </a:extLst>
          </p:cNvPr>
          <p:cNvSpPr>
            <a:spLocks noGrp="1"/>
          </p:cNvSpPr>
          <p:nvPr>
            <p:ph type="title"/>
          </p:nvPr>
        </p:nvSpPr>
        <p:spPr>
          <a:xfrm>
            <a:off x="447443" y="743605"/>
            <a:ext cx="7391540" cy="454880"/>
          </a:xfrm>
        </p:spPr>
        <p:txBody>
          <a:bodyPr>
            <a:normAutofit fontScale="90000"/>
          </a:bodyPr>
          <a:lstStyle/>
          <a:p>
            <a:r>
              <a:rPr lang="nl-BE" sz="3100" dirty="0">
                <a:latin typeface="Euclid Circular B Light" panose="020B0304000000000000" pitchFamily="34" charset="0"/>
                <a:ea typeface="Euclid Circular B Light" panose="020B0304000000000000" pitchFamily="34" charset="0"/>
              </a:rPr>
              <a:t>DEFINITIE ‘ONDERNEMING IN EEN VOLCONTINU ARBEIDSSYSTEEM’</a:t>
            </a:r>
            <a:br>
              <a:rPr lang="nl-BE" sz="3200" dirty="0">
                <a:latin typeface="Euclid Circular B Light" panose="020B0304000000000000" pitchFamily="34" charset="0"/>
                <a:ea typeface="Euclid Circular B Light" panose="020B0304000000000000" pitchFamily="34" charset="0"/>
              </a:rPr>
            </a:br>
            <a:endParaRPr lang="nl-BE" sz="3200" dirty="0">
              <a:latin typeface="Euclid Circular B Light" panose="020B0304000000000000" pitchFamily="34" charset="0"/>
              <a:ea typeface="Euclid Circular B Light" panose="020B0304000000000000" pitchFamily="34" charset="0"/>
            </a:endParaRPr>
          </a:p>
        </p:txBody>
      </p:sp>
      <p:sp>
        <p:nvSpPr>
          <p:cNvPr id="4" name="Tekstvak 3">
            <a:extLst>
              <a:ext uri="{FF2B5EF4-FFF2-40B4-BE49-F238E27FC236}">
                <a16:creationId xmlns:a16="http://schemas.microsoft.com/office/drawing/2014/main" id="{140A6738-B13A-B1D2-1A09-BAE15440E5C0}"/>
              </a:ext>
            </a:extLst>
          </p:cNvPr>
          <p:cNvSpPr txBox="1"/>
          <p:nvPr/>
        </p:nvSpPr>
        <p:spPr>
          <a:xfrm>
            <a:off x="559293" y="1882066"/>
            <a:ext cx="8194090" cy="417037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minstens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4 ploegen van minstens 2 werknemers </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(bezetting tijdens de </a:t>
            </a:r>
            <a:b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b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volledige week + weekend)</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a:t>
            </a:r>
            <a:endParaRPr lang="nl-BE" sz="1600" i="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pPr marL="285750" indent="-285750">
              <a:spcBef>
                <a:spcPts val="1200"/>
              </a:spcBef>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ploegen doen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hetzelfde werk qua inhoud als qua omvang;</a:t>
            </a: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pPr marL="285750" indent="-285750">
              <a:spcBef>
                <a:spcPts val="1200"/>
              </a:spcBef>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ploegen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volgen elkaar op</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in de loop van de dag zonder onderbreking van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meer dan 15 min</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en zonder overlapping van meer dan één vierde van hun dagtaak;</a:t>
            </a:r>
          </a:p>
          <a:p>
            <a:pPr marL="285750" indent="-285750">
              <a:spcBef>
                <a:spcPts val="1200"/>
              </a:spcBef>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bedrijfstijd bedraagt </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minstens 160 uur </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op weekbasis.</a:t>
            </a:r>
          </a:p>
          <a:p>
            <a:pPr marL="285750" indent="-285750">
              <a:buFont typeface="Arial" panose="020B0604020202020204" pitchFamily="34" charset="0"/>
              <a:buChar char="•"/>
            </a:pP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pPr marL="285750" indent="-285750">
              <a:buFont typeface="Arial" panose="020B0604020202020204" pitchFamily="34" charset="0"/>
              <a:buChar char="•"/>
            </a:pP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Vrijstelling</a:t>
            </a:r>
          </a:p>
          <a:p>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endParaRPr>
          </a:p>
          <a:p>
            <a:r>
              <a:rPr lang="nl-BE" sz="1600" b="1"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25% </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van het totaal belastbare bezoldigingen van alle betrokken werknemers incl. ploegenpremies, excl. eindejaarspremie, vakantiegeld en achterstallen. </a:t>
            </a: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4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400" dirty="0">
              <a:solidFill>
                <a:schemeClr val="bg1">
                  <a:lumMod val="95000"/>
                </a:schemeClr>
              </a:solidFill>
              <a:latin typeface="Euclid Circular B Light" panose="020B0304000000000000" pitchFamily="34" charset="0"/>
              <a:ea typeface="Euclid Circular B Light" panose="020B0304000000000000" pitchFamily="34" charset="0"/>
            </a:endParaRPr>
          </a:p>
        </p:txBody>
      </p:sp>
    </p:spTree>
    <p:extLst>
      <p:ext uri="{BB962C8B-B14F-4D97-AF65-F5344CB8AC3E}">
        <p14:creationId xmlns:p14="http://schemas.microsoft.com/office/powerpoint/2010/main" val="128670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7B51019-B02D-44E3-8DA5-E56A8CB52538}"/>
              </a:ext>
            </a:extLst>
          </p:cNvPr>
          <p:cNvSpPr>
            <a:spLocks noGrp="1"/>
          </p:cNvSpPr>
          <p:nvPr>
            <p:ph type="sldNum" sz="quarter" idx="10"/>
          </p:nvPr>
        </p:nvSpPr>
        <p:spPr/>
        <p:txBody>
          <a:bodyPr/>
          <a:lstStyle/>
          <a:p>
            <a:pPr algn="l"/>
            <a:fld id="{17BA7C4B-0B29-4F41-821A-290BCA9C5607}" type="slidenum">
              <a:rPr lang="x-none" smtClean="0"/>
              <a:pPr algn="l"/>
              <a:t>7</a:t>
            </a:fld>
            <a:r>
              <a:rPr lang="en-GB"/>
              <a:t> | Febelgra</a:t>
            </a:r>
            <a:endParaRPr lang="x-none" dirty="0"/>
          </a:p>
        </p:txBody>
      </p:sp>
      <p:sp>
        <p:nvSpPr>
          <p:cNvPr id="3" name="Titel 2">
            <a:extLst>
              <a:ext uri="{FF2B5EF4-FFF2-40B4-BE49-F238E27FC236}">
                <a16:creationId xmlns:a16="http://schemas.microsoft.com/office/drawing/2014/main" id="{4B73F630-0F8A-4FBA-AF76-D3EFBB6E56C6}"/>
              </a:ext>
            </a:extLst>
          </p:cNvPr>
          <p:cNvSpPr>
            <a:spLocks noGrp="1"/>
          </p:cNvSpPr>
          <p:nvPr>
            <p:ph type="title"/>
          </p:nvPr>
        </p:nvSpPr>
        <p:spPr>
          <a:xfrm>
            <a:off x="447443" y="743605"/>
            <a:ext cx="7391540" cy="454880"/>
          </a:xfrm>
        </p:spPr>
        <p:txBody>
          <a:bodyPr>
            <a:normAutofit fontScale="90000"/>
          </a:bodyPr>
          <a:lstStyle/>
          <a:p>
            <a:r>
              <a:rPr lang="nl-BE" sz="3100" dirty="0">
                <a:latin typeface="Euclid Circular B Light" panose="020B0304000000000000" pitchFamily="34" charset="0"/>
                <a:ea typeface="Euclid Circular B Light" panose="020B0304000000000000" pitchFamily="34" charset="0"/>
              </a:rPr>
              <a:t>ÉÉN DERDE-NORM</a:t>
            </a:r>
            <a:endParaRPr lang="nl-BE" sz="3200" dirty="0">
              <a:latin typeface="Euclid Circular B Light" panose="020B0304000000000000" pitchFamily="34" charset="0"/>
              <a:ea typeface="Euclid Circular B Light" panose="020B0304000000000000" pitchFamily="34" charset="0"/>
            </a:endParaRPr>
          </a:p>
        </p:txBody>
      </p:sp>
      <mc:AlternateContent xmlns:mc="http://schemas.openxmlformats.org/markup-compatibility/2006" xmlns:a14="http://schemas.microsoft.com/office/drawing/2010/main">
        <mc:Choice Requires="a14">
          <p:sp>
            <p:nvSpPr>
              <p:cNvPr id="4" name="Tekstvak 3">
                <a:extLst>
                  <a:ext uri="{FF2B5EF4-FFF2-40B4-BE49-F238E27FC236}">
                    <a16:creationId xmlns:a16="http://schemas.microsoft.com/office/drawing/2014/main" id="{140A6738-B13A-B1D2-1A09-BAE15440E5C0}"/>
                  </a:ext>
                </a:extLst>
              </p:cNvPr>
              <p:cNvSpPr txBox="1"/>
              <p:nvPr/>
            </p:nvSpPr>
            <p:spPr>
              <a:xfrm>
                <a:off x="559293" y="1571347"/>
                <a:ext cx="7972148" cy="358873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1/3</a:t>
                </a:r>
                <a:r>
                  <a:rPr lang="nl-BE" sz="1600" b="1" baseline="30000" dirty="0">
                    <a:solidFill>
                      <a:schemeClr val="bg1">
                        <a:lumMod val="95000"/>
                      </a:schemeClr>
                    </a:solidFill>
                    <a:latin typeface="Euclid Circular B Light" panose="020B0304000000000000" pitchFamily="34" charset="0"/>
                    <a:ea typeface="Euclid Circular B Light" panose="020B0304000000000000" pitchFamily="34" charset="0"/>
                  </a:rPr>
                  <a:t>e</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 van de arbeidstijd</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 tijdens betrokken maand in ploegen- of nachtarbeid of in volcontinu arbeidssysteem.</a:t>
                </a:r>
              </a:p>
              <a:p>
                <a:pPr marL="285750" indent="-285750">
                  <a:spcBef>
                    <a:spcPts val="1200"/>
                  </a:spcBef>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Sinds 01.01.2022 één derde-norm op </a:t>
                </a:r>
                <a:r>
                  <a:rPr lang="nl-BE" sz="1600" b="1" dirty="0" err="1">
                    <a:solidFill>
                      <a:schemeClr val="bg1">
                        <a:lumMod val="95000"/>
                      </a:schemeClr>
                    </a:solidFill>
                    <a:latin typeface="Euclid Circular B Light" panose="020B0304000000000000" pitchFamily="34" charset="0"/>
                    <a:ea typeface="Euclid Circular B Light" panose="020B0304000000000000" pitchFamily="34" charset="0"/>
                  </a:rPr>
                  <a:t>uurbasis</a:t>
                </a:r>
                <a:r>
                  <a:rPr lang="nl-BE" sz="1600" b="1" dirty="0">
                    <a:solidFill>
                      <a:schemeClr val="bg1">
                        <a:lumMod val="95000"/>
                      </a:schemeClr>
                    </a:solidFill>
                    <a:latin typeface="Euclid Circular B Light" panose="020B0304000000000000" pitchFamily="34" charset="0"/>
                    <a:ea typeface="Euclid Circular B Light" panose="020B0304000000000000" pitchFamily="34" charset="0"/>
                  </a:rPr>
                  <a:t>.</a:t>
                </a:r>
              </a:p>
              <a:p>
                <a:pPr marL="285750" indent="-285750">
                  <a:spcBef>
                    <a:spcPts val="1200"/>
                  </a:spcBef>
                  <a:spcAft>
                    <a:spcPts val="600"/>
                  </a:spcAft>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Formule</a:t>
                </a:r>
              </a:p>
              <a:p>
                <a:r>
                  <a:rPr lang="nl-BE" sz="1400" dirty="0">
                    <a:solidFill>
                      <a:schemeClr val="bg1">
                        <a:lumMod val="95000"/>
                      </a:schemeClr>
                    </a:solidFill>
                    <a:latin typeface="Euclid Circular B Light" panose="020B0304000000000000" pitchFamily="34" charset="0"/>
                    <a:ea typeface="Euclid Circular B Light" panose="020B0304000000000000" pitchFamily="34" charset="0"/>
                  </a:rPr>
                  <a:t>       </a:t>
                </a:r>
                <a14:m>
                  <m:oMath xmlns:m="http://schemas.openxmlformats.org/officeDocument/2006/math">
                    <m:f>
                      <m:fPr>
                        <m:ctrlPr>
                          <a:rPr lang="nl-BE" sz="1600" i="1" smtClean="0">
                            <a:solidFill>
                              <a:schemeClr val="bg1">
                                <a:lumMod val="95000"/>
                              </a:schemeClr>
                            </a:solidFill>
                            <a:latin typeface="Cambria Math" panose="02040503050406030204" pitchFamily="18" charset="0"/>
                            <a:ea typeface="Euclid Circular B Light" panose="020B0304000000000000" pitchFamily="34" charset="0"/>
                          </a:rPr>
                        </m:ctrlPr>
                      </m:fPr>
                      <m:num>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arbeidstijd</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in</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ploegen</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arbeid</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tijdens</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de</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betrokken</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maand</m:t>
                        </m:r>
                      </m:num>
                      <m:den>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totale</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arbeidstijd</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tijdens</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betrokken</m:t>
                        </m:r>
                        <m:r>
                          <a:rPr lang="nl-BE" sz="1600" b="0" i="0" smtClean="0">
                            <a:solidFill>
                              <a:schemeClr val="bg1">
                                <a:lumMod val="95000"/>
                              </a:schemeClr>
                            </a:solidFill>
                            <a:latin typeface="Cambria Math" panose="02040503050406030204" pitchFamily="18" charset="0"/>
                            <a:ea typeface="Euclid Circular B Light" panose="020B0304000000000000" pitchFamily="34" charset="0"/>
                          </a:rPr>
                          <m:t> </m:t>
                        </m:r>
                        <m:r>
                          <m:rPr>
                            <m:sty m:val="p"/>
                          </m:rPr>
                          <a:rPr lang="nl-BE" sz="1600" b="0" i="0" smtClean="0">
                            <a:solidFill>
                              <a:schemeClr val="bg1">
                                <a:lumMod val="95000"/>
                              </a:schemeClr>
                            </a:solidFill>
                            <a:latin typeface="Cambria Math" panose="02040503050406030204" pitchFamily="18" charset="0"/>
                            <a:ea typeface="Euclid Circular B Light" panose="020B0304000000000000" pitchFamily="34" charset="0"/>
                          </a:rPr>
                          <m:t>maand</m:t>
                        </m:r>
                      </m:den>
                    </m:f>
                  </m:oMath>
                </a14:m>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Voorbeeld weekrooster werknemer x april 2024:</a:t>
                </a:r>
              </a:p>
              <a:p>
                <a14:m>
                  <m:oMath xmlns:m="http://schemas.openxmlformats.org/officeDocument/2006/math">
                    <m:f>
                      <m:fPr>
                        <m:ctrlPr>
                          <a:rPr lang="nl-BE" sz="1600" i="1" smtClean="0">
                            <a:solidFill>
                              <a:schemeClr val="bg1">
                                <a:lumMod val="95000"/>
                              </a:schemeClr>
                            </a:solidFill>
                            <a:latin typeface="Cambria Math" panose="02040503050406030204" pitchFamily="18" charset="0"/>
                            <a:ea typeface="Euclid Circular B Light" panose="020B0304000000000000" pitchFamily="34" charset="0"/>
                          </a:rPr>
                        </m:ctrlPr>
                      </m:fPr>
                      <m:num>
                        <m:r>
                          <a:rPr lang="nl-BE" sz="1600" b="0" i="1" smtClean="0">
                            <a:solidFill>
                              <a:schemeClr val="bg1">
                                <a:lumMod val="95000"/>
                              </a:schemeClr>
                            </a:solidFill>
                            <a:latin typeface="Cambria Math" panose="02040503050406030204" pitchFamily="18" charset="0"/>
                            <a:ea typeface="Euclid Circular B Light" panose="020B0304000000000000" pitchFamily="34" charset="0"/>
                          </a:rPr>
                          <m:t>90</m:t>
                        </m:r>
                      </m:num>
                      <m:den>
                        <m:r>
                          <a:rPr lang="nl-BE" sz="1600" b="0" i="1" smtClean="0">
                            <a:solidFill>
                              <a:schemeClr val="bg1">
                                <a:lumMod val="95000"/>
                              </a:schemeClr>
                            </a:solidFill>
                            <a:latin typeface="Cambria Math" panose="02040503050406030204" pitchFamily="18" charset="0"/>
                            <a:ea typeface="Euclid Circular B Light" panose="020B0304000000000000" pitchFamily="34" charset="0"/>
                          </a:rPr>
                          <m:t>164</m:t>
                        </m:r>
                      </m:den>
                    </m:f>
                  </m:oMath>
                </a14:m>
                <a:r>
                  <a:rPr lang="nl-BE" sz="1600" dirty="0">
                    <a:solidFill>
                      <a:schemeClr val="bg1">
                        <a:lumMod val="95000"/>
                      </a:schemeClr>
                    </a:solidFill>
                    <a:latin typeface="Euclid Circular B Light" panose="020B0304000000000000" pitchFamily="34" charset="0"/>
                    <a:ea typeface="Euclid Circular B Light" panose="020B0304000000000000" pitchFamily="34" charset="0"/>
                  </a:rPr>
                  <a:t> = 0,55 </a:t>
                </a:r>
                <a:r>
                  <a:rPr lang="nl-BE" sz="1600" dirty="0">
                    <a:solidFill>
                      <a:schemeClr val="bg1">
                        <a:lumMod val="95000"/>
                      </a:schemeClr>
                    </a:solidFill>
                    <a:latin typeface="Euclid Circular B Light" panose="020B0304000000000000" pitchFamily="34" charset="0"/>
                    <a:ea typeface="Euclid Circular B Light" panose="020B0304000000000000" pitchFamily="34" charset="0"/>
                    <a:sym typeface="Wingdings" panose="05000000000000000000" pitchFamily="2" charset="2"/>
                  </a:rPr>
                  <a:t> werknemer komt in aanmerking voor gedeeltelijke vrijstelling BV</a:t>
                </a: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a:p>
                <a:pPr marL="285750" indent="-285750">
                  <a:buFont typeface="Arial" panose="020B0604020202020204" pitchFamily="34" charset="0"/>
                  <a:buChar char="•"/>
                </a:pPr>
                <a:endParaRPr lang="nl-BE" sz="1600" dirty="0">
                  <a:solidFill>
                    <a:schemeClr val="bg1">
                      <a:lumMod val="95000"/>
                    </a:schemeClr>
                  </a:solidFill>
                  <a:latin typeface="Euclid Circular B Light" panose="020B0304000000000000" pitchFamily="34" charset="0"/>
                  <a:ea typeface="Euclid Circular B Light" panose="020B0304000000000000" pitchFamily="34" charset="0"/>
                </a:endParaRPr>
              </a:p>
            </p:txBody>
          </p:sp>
        </mc:Choice>
        <mc:Fallback xmlns="">
          <p:sp>
            <p:nvSpPr>
              <p:cNvPr id="4" name="Tekstvak 3">
                <a:extLst>
                  <a:ext uri="{FF2B5EF4-FFF2-40B4-BE49-F238E27FC236}">
                    <a16:creationId xmlns:a16="http://schemas.microsoft.com/office/drawing/2014/main" id="{140A6738-B13A-B1D2-1A09-BAE15440E5C0}"/>
                  </a:ext>
                </a:extLst>
              </p:cNvPr>
              <p:cNvSpPr txBox="1">
                <a:spLocks noRot="1" noChangeAspect="1" noMove="1" noResize="1" noEditPoints="1" noAdjustHandles="1" noChangeArrowheads="1" noChangeShapeType="1" noTextEdit="1"/>
              </p:cNvSpPr>
              <p:nvPr/>
            </p:nvSpPr>
            <p:spPr>
              <a:xfrm>
                <a:off x="559293" y="1571347"/>
                <a:ext cx="7972148" cy="3588739"/>
              </a:xfrm>
              <a:prstGeom prst="rect">
                <a:avLst/>
              </a:prstGeom>
              <a:blipFill>
                <a:blip r:embed="rId2"/>
                <a:stretch>
                  <a:fillRect l="-306" t="-340"/>
                </a:stretch>
              </a:blipFill>
            </p:spPr>
            <p:txBody>
              <a:bodyPr/>
              <a:lstStyle/>
              <a:p>
                <a:r>
                  <a:rPr lang="nl-BE">
                    <a:noFill/>
                  </a:rPr>
                  <a:t> </a:t>
                </a:r>
              </a:p>
            </p:txBody>
          </p:sp>
        </mc:Fallback>
      </mc:AlternateContent>
      <p:graphicFrame>
        <p:nvGraphicFramePr>
          <p:cNvPr id="5" name="Tabel 4">
            <a:extLst>
              <a:ext uri="{FF2B5EF4-FFF2-40B4-BE49-F238E27FC236}">
                <a16:creationId xmlns:a16="http://schemas.microsoft.com/office/drawing/2014/main" id="{00E92A8B-5FBE-DA4A-1A03-9575D08B05B5}"/>
              </a:ext>
            </a:extLst>
          </p:cNvPr>
          <p:cNvGraphicFramePr>
            <a:graphicFrameLocks noGrp="1"/>
          </p:cNvGraphicFramePr>
          <p:nvPr>
            <p:extLst>
              <p:ext uri="{D42A27DB-BD31-4B8C-83A1-F6EECF244321}">
                <p14:modId xmlns:p14="http://schemas.microsoft.com/office/powerpoint/2010/main" val="58521952"/>
              </p:ext>
            </p:extLst>
          </p:nvPr>
        </p:nvGraphicFramePr>
        <p:xfrm>
          <a:off x="1027064" y="4569909"/>
          <a:ext cx="7269408" cy="1691640"/>
        </p:xfrm>
        <a:graphic>
          <a:graphicData uri="http://schemas.openxmlformats.org/drawingml/2006/table">
            <a:tbl>
              <a:tblPr firstRow="1" bandRow="1">
                <a:tableStyleId>{5C22544A-7EE6-4342-B048-85BDC9FD1C3A}</a:tableStyleId>
              </a:tblPr>
              <a:tblGrid>
                <a:gridCol w="2033007">
                  <a:extLst>
                    <a:ext uri="{9D8B030D-6E8A-4147-A177-3AD203B41FA5}">
                      <a16:colId xmlns:a16="http://schemas.microsoft.com/office/drawing/2014/main" val="3446931477"/>
                    </a:ext>
                  </a:extLst>
                </a:gridCol>
                <a:gridCol w="1006793">
                  <a:extLst>
                    <a:ext uri="{9D8B030D-6E8A-4147-A177-3AD203B41FA5}">
                      <a16:colId xmlns:a16="http://schemas.microsoft.com/office/drawing/2014/main" val="2431802616"/>
                    </a:ext>
                  </a:extLst>
                </a:gridCol>
                <a:gridCol w="1057402">
                  <a:extLst>
                    <a:ext uri="{9D8B030D-6E8A-4147-A177-3AD203B41FA5}">
                      <a16:colId xmlns:a16="http://schemas.microsoft.com/office/drawing/2014/main" val="1037785057"/>
                    </a:ext>
                  </a:extLst>
                </a:gridCol>
                <a:gridCol w="1057402">
                  <a:extLst>
                    <a:ext uri="{9D8B030D-6E8A-4147-A177-3AD203B41FA5}">
                      <a16:colId xmlns:a16="http://schemas.microsoft.com/office/drawing/2014/main" val="3529841220"/>
                    </a:ext>
                  </a:extLst>
                </a:gridCol>
                <a:gridCol w="1057402">
                  <a:extLst>
                    <a:ext uri="{9D8B030D-6E8A-4147-A177-3AD203B41FA5}">
                      <a16:colId xmlns:a16="http://schemas.microsoft.com/office/drawing/2014/main" val="2144033094"/>
                    </a:ext>
                  </a:extLst>
                </a:gridCol>
                <a:gridCol w="1057402">
                  <a:extLst>
                    <a:ext uri="{9D8B030D-6E8A-4147-A177-3AD203B41FA5}">
                      <a16:colId xmlns:a16="http://schemas.microsoft.com/office/drawing/2014/main" val="28314980"/>
                    </a:ext>
                  </a:extLst>
                </a:gridCol>
              </a:tblGrid>
              <a:tr h="370840">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r>
                        <a:rPr lang="nl-BE" sz="1600" dirty="0">
                          <a:latin typeface="Euclid Circular B Light" panose="020B0304000000000000" pitchFamily="34" charset="0"/>
                          <a:ea typeface="Euclid Circular B Light" panose="020B0304000000000000" pitchFamily="34" charset="0"/>
                        </a:rPr>
                        <a:t>Week 14</a:t>
                      </a:r>
                    </a:p>
                  </a:txBody>
                  <a:tcPr/>
                </a:tc>
                <a:tc>
                  <a:txBody>
                    <a:bodyPr/>
                    <a:lstStyle/>
                    <a:p>
                      <a:r>
                        <a:rPr lang="nl-BE" sz="1600" dirty="0">
                          <a:latin typeface="Euclid Circular B Light" panose="020B0304000000000000" pitchFamily="34" charset="0"/>
                          <a:ea typeface="Euclid Circular B Light" panose="020B0304000000000000" pitchFamily="34" charset="0"/>
                        </a:rPr>
                        <a:t>Week 15</a:t>
                      </a:r>
                    </a:p>
                  </a:txBody>
                  <a:tcPr/>
                </a:tc>
                <a:tc>
                  <a:txBody>
                    <a:bodyPr/>
                    <a:lstStyle/>
                    <a:p>
                      <a:r>
                        <a:rPr lang="nl-BE" sz="1600" dirty="0">
                          <a:latin typeface="Euclid Circular B Light" panose="020B0304000000000000" pitchFamily="34" charset="0"/>
                          <a:ea typeface="Euclid Circular B Light" panose="020B0304000000000000" pitchFamily="34" charset="0"/>
                        </a:rPr>
                        <a:t>Week 16</a:t>
                      </a:r>
                    </a:p>
                  </a:txBody>
                  <a:tcPr/>
                </a:tc>
                <a:tc>
                  <a:txBody>
                    <a:bodyPr/>
                    <a:lstStyle/>
                    <a:p>
                      <a:r>
                        <a:rPr lang="nl-BE" sz="1600" dirty="0">
                          <a:latin typeface="Euclid Circular B Light" panose="020B0304000000000000" pitchFamily="34" charset="0"/>
                          <a:ea typeface="Euclid Circular B Light" panose="020B0304000000000000" pitchFamily="34" charset="0"/>
                        </a:rPr>
                        <a:t>Week 17</a:t>
                      </a:r>
                    </a:p>
                  </a:txBody>
                  <a:tcPr/>
                </a:tc>
                <a:tc>
                  <a:txBody>
                    <a:bodyPr/>
                    <a:lstStyle/>
                    <a:p>
                      <a:r>
                        <a:rPr lang="nl-BE" sz="1600" dirty="0">
                          <a:latin typeface="Euclid Circular B Light" panose="020B0304000000000000" pitchFamily="34" charset="0"/>
                          <a:ea typeface="Euclid Circular B Light" panose="020B0304000000000000" pitchFamily="34" charset="0"/>
                        </a:rPr>
                        <a:t>Week 18</a:t>
                      </a:r>
                    </a:p>
                  </a:txBody>
                  <a:tcPr/>
                </a:tc>
                <a:extLst>
                  <a:ext uri="{0D108BD9-81ED-4DB2-BD59-A6C34878D82A}">
                    <a16:rowId xmlns:a16="http://schemas.microsoft.com/office/drawing/2014/main" val="1581748096"/>
                  </a:ext>
                </a:extLst>
              </a:tr>
              <a:tr h="370840">
                <a:tc>
                  <a:txBody>
                    <a:bodyPr/>
                    <a:lstStyle/>
                    <a:p>
                      <a:r>
                        <a:rPr lang="nl-BE" sz="1600" dirty="0">
                          <a:latin typeface="Euclid Circular B Light" panose="020B0304000000000000" pitchFamily="34" charset="0"/>
                          <a:ea typeface="Euclid Circular B Light" panose="020B0304000000000000" pitchFamily="34" charset="0"/>
                        </a:rPr>
                        <a:t>Ochtendploeg</a:t>
                      </a:r>
                    </a:p>
                  </a:txBody>
                  <a:tcPr/>
                </a:tc>
                <a:tc>
                  <a:txBody>
                    <a:bodyPr/>
                    <a:lstStyle/>
                    <a:p>
                      <a:r>
                        <a:rPr lang="nl-BE" sz="1600" dirty="0">
                          <a:latin typeface="Euclid Circular B Light" panose="020B0304000000000000" pitchFamily="34" charset="0"/>
                          <a:ea typeface="Euclid Circular B Light" panose="020B0304000000000000" pitchFamily="34" charset="0"/>
                        </a:rPr>
                        <a:t>37u</a:t>
                      </a: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endParaRPr lang="nl-BE" sz="1600">
                        <a:latin typeface="Euclid Circular B Light" panose="020B0304000000000000" pitchFamily="34" charset="0"/>
                        <a:ea typeface="Euclid Circular B Light" panose="020B0304000000000000" pitchFamily="34" charset="0"/>
                      </a:endParaRPr>
                    </a:p>
                  </a:txBody>
                  <a:tcPr/>
                </a:tc>
                <a:tc>
                  <a:txBody>
                    <a:bodyPr/>
                    <a:lstStyle/>
                    <a:p>
                      <a:r>
                        <a:rPr lang="nl-BE" sz="1600" dirty="0">
                          <a:latin typeface="Euclid Circular B Light" panose="020B0304000000000000" pitchFamily="34" charset="0"/>
                          <a:ea typeface="Euclid Circular B Light" panose="020B0304000000000000" pitchFamily="34" charset="0"/>
                        </a:rPr>
                        <a:t>16u</a:t>
                      </a:r>
                    </a:p>
                  </a:txBody>
                  <a:tcPr/>
                </a:tc>
                <a:extLst>
                  <a:ext uri="{0D108BD9-81ED-4DB2-BD59-A6C34878D82A}">
                    <a16:rowId xmlns:a16="http://schemas.microsoft.com/office/drawing/2014/main" val="2364299660"/>
                  </a:ext>
                </a:extLst>
              </a:tr>
              <a:tr h="370840">
                <a:tc>
                  <a:txBody>
                    <a:bodyPr/>
                    <a:lstStyle/>
                    <a:p>
                      <a:r>
                        <a:rPr lang="nl-BE" sz="1600" dirty="0">
                          <a:latin typeface="Euclid Circular B Light" panose="020B0304000000000000" pitchFamily="34" charset="0"/>
                          <a:ea typeface="Euclid Circular B Light" panose="020B0304000000000000" pitchFamily="34" charset="0"/>
                        </a:rPr>
                        <a:t>Namiddag ploeg</a:t>
                      </a: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r>
                        <a:rPr lang="nl-BE" sz="1600" dirty="0">
                          <a:latin typeface="Euclid Circular B Light" panose="020B0304000000000000" pitchFamily="34" charset="0"/>
                          <a:ea typeface="Euclid Circular B Light" panose="020B0304000000000000" pitchFamily="34" charset="0"/>
                        </a:rPr>
                        <a:t>37u</a:t>
                      </a: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endParaRPr lang="nl-BE" sz="1600">
                        <a:latin typeface="Euclid Circular B Light" panose="020B0304000000000000" pitchFamily="34" charset="0"/>
                        <a:ea typeface="Euclid Circular B Light" panose="020B0304000000000000" pitchFamily="34" charset="0"/>
                      </a:endParaRPr>
                    </a:p>
                  </a:txBody>
                  <a:tcPr/>
                </a:tc>
                <a:extLst>
                  <a:ext uri="{0D108BD9-81ED-4DB2-BD59-A6C34878D82A}">
                    <a16:rowId xmlns:a16="http://schemas.microsoft.com/office/drawing/2014/main" val="1797406926"/>
                  </a:ext>
                </a:extLst>
              </a:tr>
              <a:tr h="370840">
                <a:tc>
                  <a:txBody>
                    <a:bodyPr/>
                    <a:lstStyle/>
                    <a:p>
                      <a:r>
                        <a:rPr lang="nl-BE" sz="1600" dirty="0">
                          <a:latin typeface="Euclid Circular B Light" panose="020B0304000000000000" pitchFamily="34" charset="0"/>
                          <a:ea typeface="Euclid Circular B Light" panose="020B0304000000000000" pitchFamily="34" charset="0"/>
                        </a:rPr>
                        <a:t>Gewone </a:t>
                      </a:r>
                      <a:r>
                        <a:rPr lang="nl-BE" sz="1600" dirty="0" err="1">
                          <a:latin typeface="Euclid Circular B Light" panose="020B0304000000000000" pitchFamily="34" charset="0"/>
                          <a:ea typeface="Euclid Circular B Light" panose="020B0304000000000000" pitchFamily="34" charset="0"/>
                        </a:rPr>
                        <a:t>dagprestaties</a:t>
                      </a:r>
                      <a:endParaRPr lang="nl-BE" sz="1600" dirty="0">
                        <a:latin typeface="Euclid Circular B Light" panose="020B0304000000000000" pitchFamily="34" charset="0"/>
                        <a:ea typeface="Euclid Circular B Light" panose="020B0304000000000000" pitchFamily="34" charset="0"/>
                      </a:endParaRP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tc>
                  <a:txBody>
                    <a:bodyPr/>
                    <a:lstStyle/>
                    <a:p>
                      <a:r>
                        <a:rPr lang="nl-BE" sz="1600" dirty="0">
                          <a:latin typeface="Euclid Circular B Light" panose="020B0304000000000000" pitchFamily="34" charset="0"/>
                          <a:ea typeface="Euclid Circular B Light" panose="020B0304000000000000" pitchFamily="34" charset="0"/>
                        </a:rPr>
                        <a:t>37u</a:t>
                      </a:r>
                    </a:p>
                  </a:txBody>
                  <a:tcPr/>
                </a:tc>
                <a:tc>
                  <a:txBody>
                    <a:bodyPr/>
                    <a:lstStyle/>
                    <a:p>
                      <a:r>
                        <a:rPr lang="nl-BE" sz="1600" dirty="0">
                          <a:latin typeface="Euclid Circular B Light" panose="020B0304000000000000" pitchFamily="34" charset="0"/>
                          <a:ea typeface="Euclid Circular B Light" panose="020B0304000000000000" pitchFamily="34" charset="0"/>
                        </a:rPr>
                        <a:t>37u</a:t>
                      </a:r>
                    </a:p>
                  </a:txBody>
                  <a:tcPr/>
                </a:tc>
                <a:tc>
                  <a:txBody>
                    <a:bodyPr/>
                    <a:lstStyle/>
                    <a:p>
                      <a:endParaRPr lang="nl-BE" sz="1600" dirty="0">
                        <a:latin typeface="Euclid Circular B Light" panose="020B0304000000000000" pitchFamily="34" charset="0"/>
                        <a:ea typeface="Euclid Circular B Light" panose="020B0304000000000000" pitchFamily="34" charset="0"/>
                      </a:endParaRPr>
                    </a:p>
                  </a:txBody>
                  <a:tcPr/>
                </a:tc>
                <a:extLst>
                  <a:ext uri="{0D108BD9-81ED-4DB2-BD59-A6C34878D82A}">
                    <a16:rowId xmlns:a16="http://schemas.microsoft.com/office/drawing/2014/main" val="2002632694"/>
                  </a:ext>
                </a:extLst>
              </a:tr>
            </a:tbl>
          </a:graphicData>
        </a:graphic>
      </p:graphicFrame>
    </p:spTree>
    <p:extLst>
      <p:ext uri="{BB962C8B-B14F-4D97-AF65-F5344CB8AC3E}">
        <p14:creationId xmlns:p14="http://schemas.microsoft.com/office/powerpoint/2010/main" val="122889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D4E255E-E18F-43F6-9E71-F2B033BDCF34}"/>
              </a:ext>
            </a:extLst>
          </p:cNvPr>
          <p:cNvSpPr>
            <a:spLocks noGrp="1"/>
          </p:cNvSpPr>
          <p:nvPr>
            <p:ph type="sldNum" sz="quarter" idx="10"/>
          </p:nvPr>
        </p:nvSpPr>
        <p:spPr/>
        <p:txBody>
          <a:bodyPr/>
          <a:lstStyle/>
          <a:p>
            <a:pPr algn="l"/>
            <a:fld id="{17BA7C4B-0B29-4F41-821A-290BCA9C5607}" type="slidenum">
              <a:rPr lang="x-none" smtClean="0"/>
              <a:pPr algn="l"/>
              <a:t>8</a:t>
            </a:fld>
            <a:r>
              <a:rPr lang="en-GB"/>
              <a:t> | Febelgra</a:t>
            </a:r>
            <a:endParaRPr lang="x-none" dirty="0"/>
          </a:p>
        </p:txBody>
      </p:sp>
      <p:sp>
        <p:nvSpPr>
          <p:cNvPr id="3" name="Titel 2">
            <a:extLst>
              <a:ext uri="{FF2B5EF4-FFF2-40B4-BE49-F238E27FC236}">
                <a16:creationId xmlns:a16="http://schemas.microsoft.com/office/drawing/2014/main" id="{4D2D5F30-5B69-432E-83FB-A8E0EE2F2E6D}"/>
              </a:ext>
            </a:extLst>
          </p:cNvPr>
          <p:cNvSpPr>
            <a:spLocks noGrp="1"/>
          </p:cNvSpPr>
          <p:nvPr>
            <p:ph type="title"/>
          </p:nvPr>
        </p:nvSpPr>
        <p:spPr>
          <a:xfrm>
            <a:off x="447443" y="706542"/>
            <a:ext cx="7684503" cy="3089772"/>
          </a:xfrm>
        </p:spPr>
        <p:txBody>
          <a:bodyPr>
            <a:normAutofit/>
          </a:bodyPr>
          <a:lstStyle/>
          <a:p>
            <a:pPr algn="ctr"/>
            <a:br>
              <a:rPr lang="nl-BE" dirty="0"/>
            </a:br>
            <a:r>
              <a:rPr lang="nl-BE" sz="3100" dirty="0">
                <a:latin typeface="Euclid Circular B Light" panose="020B0304000000000000" pitchFamily="34" charset="0"/>
                <a:ea typeface="Euclid Circular B Light" panose="020B0304000000000000" pitchFamily="34" charset="0"/>
              </a:rPr>
              <a:t>2. HISTORIEK FISCALE CONTROLES</a:t>
            </a:r>
            <a:br>
              <a:rPr lang="nl-BE" sz="3100" dirty="0">
                <a:latin typeface="Euclid Circular B Light" panose="020B0304000000000000" pitchFamily="34" charset="0"/>
                <a:ea typeface="Euclid Circular B Light" panose="020B0304000000000000" pitchFamily="34" charset="0"/>
              </a:rPr>
            </a:br>
            <a:br>
              <a:rPr lang="nl-BE" sz="3100" dirty="0">
                <a:latin typeface="Euclid Circular B Light" panose="020B0304000000000000" pitchFamily="34" charset="0"/>
                <a:ea typeface="Euclid Circular B Light" panose="020B0304000000000000" pitchFamily="34" charset="0"/>
              </a:rPr>
            </a:br>
            <a:br>
              <a:rPr lang="nl-BE" dirty="0"/>
            </a:br>
            <a:endParaRPr lang="nl-BE" dirty="0"/>
          </a:p>
        </p:txBody>
      </p:sp>
    </p:spTree>
    <p:extLst>
      <p:ext uri="{BB962C8B-B14F-4D97-AF65-F5344CB8AC3E}">
        <p14:creationId xmlns:p14="http://schemas.microsoft.com/office/powerpoint/2010/main" val="1230309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9</a:t>
            </a:fld>
            <a:r>
              <a:rPr lang="en-GB"/>
              <a:t> | Febelgra</a:t>
            </a:r>
            <a:endParaRPr lang="x-none" dirty="0"/>
          </a:p>
        </p:txBody>
      </p:sp>
      <p:sp>
        <p:nvSpPr>
          <p:cNvPr id="3" name="Titel 2">
            <a:extLst>
              <a:ext uri="{FF2B5EF4-FFF2-40B4-BE49-F238E27FC236}">
                <a16:creationId xmlns:a16="http://schemas.microsoft.com/office/drawing/2014/main" id="{F21924E0-AFE4-4637-9AB5-D605EA6FECFD}"/>
              </a:ext>
            </a:extLst>
          </p:cNvPr>
          <p:cNvSpPr>
            <a:spLocks noGrp="1"/>
          </p:cNvSpPr>
          <p:nvPr>
            <p:ph type="title"/>
          </p:nvPr>
        </p:nvSpPr>
        <p:spPr>
          <a:xfrm>
            <a:off x="447674" y="800506"/>
            <a:ext cx="8634182" cy="456433"/>
          </a:xfrm>
        </p:spPr>
        <p:txBody>
          <a:bodyPr>
            <a:noAutofit/>
          </a:bodyPr>
          <a:lstStyle/>
          <a:p>
            <a:r>
              <a:rPr lang="nl-BE" sz="2800" dirty="0">
                <a:latin typeface="Euclid Circular B Light" panose="020B0304000000000000" pitchFamily="34" charset="0"/>
                <a:ea typeface="Euclid Circular B Light" panose="020B0304000000000000" pitchFamily="34" charset="0"/>
              </a:rPr>
              <a:t>HISTORIEK FISCALE CONTROLES</a:t>
            </a:r>
          </a:p>
        </p:txBody>
      </p:sp>
      <p:sp>
        <p:nvSpPr>
          <p:cNvPr id="5" name="Tekstvak 4">
            <a:extLst>
              <a:ext uri="{FF2B5EF4-FFF2-40B4-BE49-F238E27FC236}">
                <a16:creationId xmlns:a16="http://schemas.microsoft.com/office/drawing/2014/main" id="{34D055D8-FF09-4CC6-A8DD-17DBA9219CDC}"/>
              </a:ext>
            </a:extLst>
          </p:cNvPr>
          <p:cNvSpPr txBox="1"/>
          <p:nvPr/>
        </p:nvSpPr>
        <p:spPr>
          <a:xfrm>
            <a:off x="568170" y="1519661"/>
            <a:ext cx="8283599" cy="497059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dirty="0">
                <a:solidFill>
                  <a:schemeClr val="bg1"/>
                </a:solidFill>
                <a:latin typeface="Euclid Circular B Light"/>
              </a:rPr>
              <a:t>Regeling bestaat sedert 01.01.2006; </a:t>
            </a:r>
          </a:p>
          <a:p>
            <a:pPr marL="285750" indent="-285750">
              <a:spcAft>
                <a:spcPts val="600"/>
              </a:spcAft>
              <a:buFont typeface="Arial" panose="020B0604020202020204" pitchFamily="34" charset="0"/>
              <a:buChar char="•"/>
            </a:pPr>
            <a:endParaRPr lang="nl-BE" sz="1600" dirty="0">
              <a:solidFill>
                <a:schemeClr val="bg1"/>
              </a:solidFill>
              <a:latin typeface="Euclid Circular B Light"/>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rPr>
              <a:t>Doel: competitiviteit van ondernemingen die werken met ploegenarbeid versterken gelet op loonkostenhandicap t.o.v. andere landen;</a:t>
            </a:r>
          </a:p>
          <a:p>
            <a:pPr marL="285750" indent="-285750">
              <a:spcAft>
                <a:spcPts val="600"/>
              </a:spcAft>
              <a:buFont typeface="Arial" panose="020B0604020202020204" pitchFamily="34" charset="0"/>
              <a:buChar char="•"/>
            </a:pPr>
            <a:endParaRPr lang="nl-BE" sz="1600" dirty="0">
              <a:solidFill>
                <a:schemeClr val="bg1"/>
              </a:solidFill>
              <a:latin typeface="Euclid Circular B Light"/>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rPr>
              <a:t>Aanvankelijk </a:t>
            </a:r>
            <a:r>
              <a:rPr lang="nl-BE" sz="1600" dirty="0">
                <a:solidFill>
                  <a:schemeClr val="bg1"/>
                </a:solidFill>
                <a:latin typeface="Euclid Circular B Light"/>
                <a:sym typeface="Wingdings" panose="05000000000000000000" pitchFamily="2" charset="2"/>
              </a:rPr>
              <a:t> weinig controles;</a:t>
            </a:r>
          </a:p>
          <a:p>
            <a:pPr marL="285750" indent="-285750">
              <a:spcAft>
                <a:spcPts val="600"/>
              </a:spcAft>
              <a:buFont typeface="Arial" panose="020B0604020202020204" pitchFamily="34" charset="0"/>
              <a:buChar char="•"/>
            </a:pPr>
            <a:endParaRPr lang="nl-BE" sz="1600" dirty="0">
              <a:solidFill>
                <a:schemeClr val="bg1"/>
              </a:solidFill>
              <a:latin typeface="Euclid Circular B Light"/>
              <a:sym typeface="Wingdings" panose="05000000000000000000" pitchFamily="2" charset="2"/>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Sedert 2-tal jaren: stijging van het aantal controles;</a:t>
            </a:r>
          </a:p>
          <a:p>
            <a:pPr marL="285750" indent="-285750">
              <a:spcAft>
                <a:spcPts val="600"/>
              </a:spcAft>
              <a:buFont typeface="Arial" panose="020B0604020202020204" pitchFamily="34" charset="0"/>
              <a:buChar char="•"/>
            </a:pPr>
            <a:endParaRPr lang="nl-BE" sz="1600" dirty="0">
              <a:solidFill>
                <a:schemeClr val="bg1"/>
              </a:solidFill>
              <a:latin typeface="Euclid Circular B Light"/>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rPr>
              <a:t>‘Hetzelfde werk qua omvang’ = zeer strikte interpretatie al naargelang inspecteur;</a:t>
            </a:r>
          </a:p>
          <a:p>
            <a:pPr marL="285750" indent="-285750">
              <a:spcAft>
                <a:spcPts val="600"/>
              </a:spcAft>
              <a:buFont typeface="Arial" panose="020B0604020202020204" pitchFamily="34" charset="0"/>
              <a:buChar char="•"/>
            </a:pPr>
            <a:endParaRPr lang="nl-BE" sz="1600" dirty="0">
              <a:solidFill>
                <a:schemeClr val="bg1"/>
              </a:solidFill>
              <a:latin typeface="Euclid Circular B Light"/>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rPr>
              <a:t>‘Negatieve beslissing’ door FOD Financiën </a:t>
            </a:r>
            <a:r>
              <a:rPr lang="nl-BE" sz="1600" dirty="0">
                <a:solidFill>
                  <a:schemeClr val="bg1"/>
                </a:solidFill>
                <a:latin typeface="Euclid Circular B Light"/>
                <a:sym typeface="Wingdings" panose="05000000000000000000" pitchFamily="2" charset="2"/>
              </a:rPr>
              <a:t> als gevolg t</a:t>
            </a:r>
            <a:r>
              <a:rPr lang="nl-BE" sz="1600" dirty="0">
                <a:solidFill>
                  <a:schemeClr val="bg1"/>
                </a:solidFill>
                <a:latin typeface="Euclid Circular B Light"/>
              </a:rPr>
              <a:t>erugbetaling van de vrijstelling door onderneming!</a:t>
            </a: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p:spTree>
    <p:extLst>
      <p:ext uri="{BB962C8B-B14F-4D97-AF65-F5344CB8AC3E}">
        <p14:creationId xmlns:p14="http://schemas.microsoft.com/office/powerpoint/2010/main" val="1568007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10</a:t>
            </a:fld>
            <a:r>
              <a:rPr lang="en-GB"/>
              <a:t> | Febelgra</a:t>
            </a:r>
            <a:endParaRPr lang="x-none" dirty="0"/>
          </a:p>
        </p:txBody>
      </p:sp>
      <p:sp>
        <p:nvSpPr>
          <p:cNvPr id="5" name="Tekstvak 4">
            <a:extLst>
              <a:ext uri="{FF2B5EF4-FFF2-40B4-BE49-F238E27FC236}">
                <a16:creationId xmlns:a16="http://schemas.microsoft.com/office/drawing/2014/main" id="{34D055D8-FF09-4CC6-A8DD-17DBA9219CDC}"/>
              </a:ext>
            </a:extLst>
          </p:cNvPr>
          <p:cNvSpPr txBox="1"/>
          <p:nvPr/>
        </p:nvSpPr>
        <p:spPr>
          <a:xfrm>
            <a:off x="803560" y="867707"/>
            <a:ext cx="8123069" cy="646330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dirty="0">
                <a:solidFill>
                  <a:schemeClr val="bg1"/>
                </a:solidFill>
                <a:latin typeface="Euclid Circular B Light"/>
              </a:rPr>
              <a:t>Prejudiciële vragen van Hof van Cassatie aan Grondwettelijk Hof n.a.v. rechtszaken NV VAB en NV Autobussen De Reys :</a:t>
            </a:r>
          </a:p>
          <a:p>
            <a:pPr marL="742950" lvl="1" indent="-285750">
              <a:spcAft>
                <a:spcPts val="600"/>
              </a:spcAft>
              <a:buFont typeface="Courier New" panose="02070309020205020404" pitchFamily="49" charset="0"/>
              <a:buChar char="o"/>
            </a:pPr>
            <a:r>
              <a:rPr lang="nl-BE" sz="1600" dirty="0">
                <a:solidFill>
                  <a:schemeClr val="bg1"/>
                </a:solidFill>
                <a:latin typeface="Euclid Circular B Light"/>
              </a:rPr>
              <a:t>Strikte interpretatie van voorwaarde ‘hetzelfde werk qua omvang’  heeft </a:t>
            </a:r>
            <a:br>
              <a:rPr lang="nl-BE" sz="1600" dirty="0">
                <a:solidFill>
                  <a:schemeClr val="bg1"/>
                </a:solidFill>
                <a:latin typeface="Euclid Circular B Light"/>
              </a:rPr>
            </a:br>
            <a:r>
              <a:rPr lang="nl-BE" sz="1600" dirty="0">
                <a:solidFill>
                  <a:schemeClr val="bg1"/>
                </a:solidFill>
                <a:latin typeface="Euclid Circular B Light"/>
              </a:rPr>
              <a:t>tot gevolg dat ondernemingen waarin de omvang van het werk van de ploegen varieert volgens piek- en daluren uitgesloten worden van de vrijstelling.</a:t>
            </a:r>
          </a:p>
          <a:p>
            <a:pPr marL="742950" lvl="1" indent="-285750">
              <a:spcAft>
                <a:spcPts val="600"/>
              </a:spcAft>
              <a:buFont typeface="Courier New" panose="02070309020205020404" pitchFamily="49" charset="0"/>
              <a:buChar char="o"/>
            </a:pPr>
            <a:r>
              <a:rPr lang="nl-BE" sz="1600" dirty="0">
                <a:solidFill>
                  <a:schemeClr val="bg1"/>
                </a:solidFill>
                <a:latin typeface="Euclid Circular B Light"/>
              </a:rPr>
              <a:t>De omvang van het werk van de ploegen moet ‘dezelfde’ zijn zodat een ‘vergelijkbare’ omvang niet volstaat. Met als gevolg dat ondernemingen waarin de omvang van het werk van de ploegen slechts ‘vergelijkbaar’ is, ook uitgesloten worden van de vrijstelling.</a:t>
            </a:r>
          </a:p>
          <a:p>
            <a:pPr lvl="1">
              <a:spcAft>
                <a:spcPts val="600"/>
              </a:spcAft>
            </a:pPr>
            <a:endParaRPr lang="nl-BE" sz="1600" dirty="0">
              <a:solidFill>
                <a:schemeClr val="bg1"/>
              </a:solidFill>
              <a:latin typeface="Euclid Circular B Light"/>
            </a:endParaRPr>
          </a:p>
          <a:p>
            <a:pPr marL="285750" indent="-285750">
              <a:spcAft>
                <a:spcPts val="600"/>
              </a:spcAft>
              <a:buFont typeface="Wingdings" panose="05000000000000000000" pitchFamily="2" charset="2"/>
              <a:buChar char="è"/>
            </a:pPr>
            <a:r>
              <a:rPr lang="nl-BE" sz="1600" dirty="0">
                <a:solidFill>
                  <a:schemeClr val="bg1"/>
                </a:solidFill>
                <a:latin typeface="Euclid Circular B Light"/>
                <a:sym typeface="Wingdings" panose="05000000000000000000" pitchFamily="2" charset="2"/>
              </a:rPr>
              <a:t>Strijdig met onze Grondwet?</a:t>
            </a:r>
          </a:p>
          <a:p>
            <a:pPr>
              <a:spcAft>
                <a:spcPts val="600"/>
              </a:spcAft>
            </a:pPr>
            <a:endParaRPr lang="nl-BE" sz="1600" dirty="0">
              <a:solidFill>
                <a:schemeClr val="bg1"/>
              </a:solidFill>
              <a:latin typeface="Euclid Circular B Light"/>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rPr>
              <a:t>Arrest 8.02.2024 Grondwettelijk Hof</a:t>
            </a:r>
          </a:p>
          <a:p>
            <a:pPr>
              <a:spcAft>
                <a:spcPts val="600"/>
              </a:spcAft>
            </a:pPr>
            <a:r>
              <a:rPr lang="nl-BE" sz="1600" i="1" dirty="0">
                <a:solidFill>
                  <a:schemeClr val="bg1"/>
                </a:solidFill>
                <a:latin typeface="Euclid Circular B Light"/>
              </a:rPr>
              <a:t>Het Hof oordeelt dat het </a:t>
            </a:r>
            <a:r>
              <a:rPr lang="nl-BE" sz="1600" i="1" u="sng" dirty="0">
                <a:solidFill>
                  <a:schemeClr val="bg1"/>
                </a:solidFill>
                <a:latin typeface="Euclid Circular B Light"/>
              </a:rPr>
              <a:t>niet onredelijk </a:t>
            </a:r>
            <a:r>
              <a:rPr lang="nl-BE" sz="1600" i="1" dirty="0">
                <a:solidFill>
                  <a:schemeClr val="bg1"/>
                </a:solidFill>
                <a:latin typeface="Euclid Circular B Light"/>
              </a:rPr>
              <a:t>is dat de ondernemingen waarin het werk van de ploegen qua omvang en qua inhoud hetzelfde is, in aanmerking komen voor de vrijstelling, terwijl dat niet het geval is voor de ondernemingen waarin de omvang van het werk van de ploegen varieert volgens piek- en daluren en voor de ondernemingen waarin de omvang van het werk van de ploegen niet hetzelfde is, maar vergelijkbaar is.</a:t>
            </a: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p:spTree>
    <p:extLst>
      <p:ext uri="{BB962C8B-B14F-4D97-AF65-F5344CB8AC3E}">
        <p14:creationId xmlns:p14="http://schemas.microsoft.com/office/powerpoint/2010/main" val="2547238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D4E255E-E18F-43F6-9E71-F2B033BDCF34}"/>
              </a:ext>
            </a:extLst>
          </p:cNvPr>
          <p:cNvSpPr>
            <a:spLocks noGrp="1"/>
          </p:cNvSpPr>
          <p:nvPr>
            <p:ph type="sldNum" sz="quarter" idx="10"/>
          </p:nvPr>
        </p:nvSpPr>
        <p:spPr/>
        <p:txBody>
          <a:bodyPr/>
          <a:lstStyle/>
          <a:p>
            <a:pPr algn="l"/>
            <a:fld id="{17BA7C4B-0B29-4F41-821A-290BCA9C5607}" type="slidenum">
              <a:rPr lang="x-none" smtClean="0"/>
              <a:pPr algn="l"/>
              <a:t>11</a:t>
            </a:fld>
            <a:r>
              <a:rPr lang="en-GB"/>
              <a:t> | Febelgra</a:t>
            </a:r>
            <a:endParaRPr lang="x-none" dirty="0"/>
          </a:p>
        </p:txBody>
      </p:sp>
      <p:sp>
        <p:nvSpPr>
          <p:cNvPr id="3" name="Titel 2">
            <a:extLst>
              <a:ext uri="{FF2B5EF4-FFF2-40B4-BE49-F238E27FC236}">
                <a16:creationId xmlns:a16="http://schemas.microsoft.com/office/drawing/2014/main" id="{4D2D5F30-5B69-432E-83FB-A8E0EE2F2E6D}"/>
              </a:ext>
            </a:extLst>
          </p:cNvPr>
          <p:cNvSpPr>
            <a:spLocks noGrp="1"/>
          </p:cNvSpPr>
          <p:nvPr>
            <p:ph type="title"/>
          </p:nvPr>
        </p:nvSpPr>
        <p:spPr>
          <a:xfrm>
            <a:off x="447443" y="706542"/>
            <a:ext cx="7684503" cy="3089772"/>
          </a:xfrm>
        </p:spPr>
        <p:txBody>
          <a:bodyPr>
            <a:normAutofit fontScale="90000"/>
          </a:bodyPr>
          <a:lstStyle/>
          <a:p>
            <a:pPr algn="ctr"/>
            <a:br>
              <a:rPr lang="nl-BE" dirty="0"/>
            </a:br>
            <a:r>
              <a:rPr lang="nl-BE" sz="3100" dirty="0">
                <a:latin typeface="Euclid Circular B Light" panose="020B0304000000000000" pitchFamily="34" charset="0"/>
                <a:ea typeface="Euclid Circular B Light" panose="020B0304000000000000" pitchFamily="34" charset="0"/>
              </a:rPr>
              <a:t>3. TOELICHTING NIEUWE WETGEVING EN PRAKTISCHE CONSEQUENTIES </a:t>
            </a:r>
            <a:br>
              <a:rPr lang="nl-BE" sz="3100" dirty="0">
                <a:latin typeface="Euclid Circular B Light" panose="020B0304000000000000" pitchFamily="34" charset="0"/>
                <a:ea typeface="Euclid Circular B Light" panose="020B0304000000000000" pitchFamily="34" charset="0"/>
              </a:rPr>
            </a:br>
            <a:br>
              <a:rPr lang="nl-BE" sz="3100" dirty="0">
                <a:latin typeface="Euclid Circular B Light" panose="020B0304000000000000" pitchFamily="34" charset="0"/>
                <a:ea typeface="Euclid Circular B Light" panose="020B0304000000000000" pitchFamily="34" charset="0"/>
              </a:rPr>
            </a:br>
            <a:br>
              <a:rPr lang="nl-BE" dirty="0"/>
            </a:br>
            <a:endParaRPr lang="nl-BE" dirty="0"/>
          </a:p>
        </p:txBody>
      </p:sp>
    </p:spTree>
    <p:extLst>
      <p:ext uri="{BB962C8B-B14F-4D97-AF65-F5344CB8AC3E}">
        <p14:creationId xmlns:p14="http://schemas.microsoft.com/office/powerpoint/2010/main" val="2295399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12</a:t>
            </a:fld>
            <a:r>
              <a:rPr lang="en-GB"/>
              <a:t> | Febelgra</a:t>
            </a:r>
            <a:endParaRPr lang="x-none" dirty="0"/>
          </a:p>
        </p:txBody>
      </p:sp>
      <p:sp>
        <p:nvSpPr>
          <p:cNvPr id="3" name="Titel 2">
            <a:extLst>
              <a:ext uri="{FF2B5EF4-FFF2-40B4-BE49-F238E27FC236}">
                <a16:creationId xmlns:a16="http://schemas.microsoft.com/office/drawing/2014/main" id="{F21924E0-AFE4-4637-9AB5-D605EA6FECFD}"/>
              </a:ext>
            </a:extLst>
          </p:cNvPr>
          <p:cNvSpPr>
            <a:spLocks noGrp="1"/>
          </p:cNvSpPr>
          <p:nvPr>
            <p:ph type="title"/>
          </p:nvPr>
        </p:nvSpPr>
        <p:spPr>
          <a:xfrm>
            <a:off x="447674" y="800506"/>
            <a:ext cx="8634182" cy="456433"/>
          </a:xfrm>
        </p:spPr>
        <p:txBody>
          <a:bodyPr>
            <a:noAutofit/>
          </a:bodyPr>
          <a:lstStyle/>
          <a:p>
            <a:r>
              <a:rPr lang="nl-BE" sz="2800" dirty="0">
                <a:latin typeface="Euclid Circular B Light" panose="020B0304000000000000" pitchFamily="34" charset="0"/>
                <a:ea typeface="Euclid Circular B Light" panose="020B0304000000000000" pitchFamily="34" charset="0"/>
              </a:rPr>
              <a:t>INVOERING BIS-VARIANT 20 maart 2024</a:t>
            </a:r>
          </a:p>
        </p:txBody>
      </p:sp>
      <p:sp>
        <p:nvSpPr>
          <p:cNvPr id="5" name="Tekstvak 4">
            <a:extLst>
              <a:ext uri="{FF2B5EF4-FFF2-40B4-BE49-F238E27FC236}">
                <a16:creationId xmlns:a16="http://schemas.microsoft.com/office/drawing/2014/main" id="{34D055D8-FF09-4CC6-A8DD-17DBA9219CDC}"/>
              </a:ext>
            </a:extLst>
          </p:cNvPr>
          <p:cNvSpPr txBox="1"/>
          <p:nvPr/>
        </p:nvSpPr>
        <p:spPr>
          <a:xfrm>
            <a:off x="568170" y="1519661"/>
            <a:ext cx="8123069" cy="3877985"/>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dirty="0">
                <a:solidFill>
                  <a:schemeClr val="bg1"/>
                </a:solidFill>
                <a:latin typeface="Euclid Circular B Light"/>
              </a:rPr>
              <a:t>Bis-variant wordt ingevoerd naast de bestaande regeling;</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rPr>
              <a:t>Keuze onderneming: gewone regeling of bis-variant;</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rPr>
              <a:t>Van toepassing op ploegenarbeid en volcontinu arbeidssysteem;</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rPr>
              <a:t>Vereiste ‘zelfde werk qua omvang’ geldt niet;</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rPr>
              <a:t>Bedrag van vrijstelling verminderd proportioneel naar mate verschil in omvang van het werk in opeenvolgende ploegen groter wordt;</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rPr>
              <a:t>Met terugwerkende kracht vanaf 1 januari 2021 tot 31 december 2026.</a:t>
            </a: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p:spTree>
    <p:extLst>
      <p:ext uri="{BB962C8B-B14F-4D97-AF65-F5344CB8AC3E}">
        <p14:creationId xmlns:p14="http://schemas.microsoft.com/office/powerpoint/2010/main" val="232384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13</a:t>
            </a:fld>
            <a:r>
              <a:rPr lang="en-GB"/>
              <a:t> | Febelgra</a:t>
            </a:r>
            <a:endParaRPr lang="x-none" dirty="0"/>
          </a:p>
        </p:txBody>
      </p:sp>
      <p:sp>
        <p:nvSpPr>
          <p:cNvPr id="3" name="Titel 2">
            <a:extLst>
              <a:ext uri="{FF2B5EF4-FFF2-40B4-BE49-F238E27FC236}">
                <a16:creationId xmlns:a16="http://schemas.microsoft.com/office/drawing/2014/main" id="{F21924E0-AFE4-4637-9AB5-D605EA6FECFD}"/>
              </a:ext>
            </a:extLst>
          </p:cNvPr>
          <p:cNvSpPr>
            <a:spLocks noGrp="1"/>
          </p:cNvSpPr>
          <p:nvPr>
            <p:ph type="title"/>
          </p:nvPr>
        </p:nvSpPr>
        <p:spPr>
          <a:xfrm>
            <a:off x="447674" y="800506"/>
            <a:ext cx="8634182" cy="456433"/>
          </a:xfrm>
        </p:spPr>
        <p:txBody>
          <a:bodyPr>
            <a:noAutofit/>
          </a:bodyPr>
          <a:lstStyle/>
          <a:p>
            <a:r>
              <a:rPr lang="nl-BE" sz="2800" dirty="0">
                <a:latin typeface="Euclid Circular B Light" panose="020B0304000000000000" pitchFamily="34" charset="0"/>
                <a:ea typeface="Euclid Circular B Light" panose="020B0304000000000000" pitchFamily="34" charset="0"/>
              </a:rPr>
              <a:t>BEREKENING BIS-VARIANT IN 4 STAPPEN</a:t>
            </a:r>
          </a:p>
        </p:txBody>
      </p:sp>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34D055D8-FF09-4CC6-A8DD-17DBA9219CDC}"/>
                  </a:ext>
                </a:extLst>
              </p:cNvPr>
              <p:cNvSpPr txBox="1"/>
              <p:nvPr/>
            </p:nvSpPr>
            <p:spPr>
              <a:xfrm>
                <a:off x="447674" y="1608437"/>
                <a:ext cx="8123069" cy="536832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nl-BE" sz="1600" dirty="0">
                    <a:solidFill>
                      <a:schemeClr val="bg1"/>
                    </a:solidFill>
                    <a:latin typeface="Euclid Circular B Light"/>
                  </a:rPr>
                  <a:t>STAP 1: bepaling bedrag vrijstelling voor alle betrokken werknemers volgens bestaande regeling (22,80% of 25% van het totaal van de belastbare bezoldigingen).</a:t>
                </a:r>
              </a:p>
              <a:p>
                <a:pPr marL="285750" indent="-285750">
                  <a:spcAft>
                    <a:spcPts val="1200"/>
                  </a:spcAft>
                  <a:buFont typeface="Arial" panose="020B0604020202020204" pitchFamily="34" charset="0"/>
                  <a:buChar char="•"/>
                </a:pPr>
                <a:r>
                  <a:rPr lang="nl-BE" sz="1600" dirty="0">
                    <a:solidFill>
                      <a:schemeClr val="bg1"/>
                    </a:solidFill>
                    <a:latin typeface="Euclid Circular B Light"/>
                  </a:rPr>
                  <a:t>STAP 2: berekening afwijking in de omvang van het werk van de elkaar opeenvolgende ploegen, vastgesteld t.o.v. de ploeg met de laagste omvang van het werk, voor </a:t>
                </a:r>
                <a:r>
                  <a:rPr lang="nl-BE" sz="1600" u="sng" dirty="0">
                    <a:solidFill>
                      <a:schemeClr val="bg1"/>
                    </a:solidFill>
                    <a:latin typeface="Euclid Circular B Light"/>
                  </a:rPr>
                  <a:t>elke werkdag </a:t>
                </a:r>
                <a:r>
                  <a:rPr lang="nl-BE" sz="1600" dirty="0">
                    <a:solidFill>
                      <a:schemeClr val="bg1"/>
                    </a:solidFill>
                    <a:latin typeface="Euclid Circular B Light"/>
                  </a:rPr>
                  <a:t>dat er ploegenarbeid wordt verricht in die maand.</a:t>
                </a:r>
              </a:p>
              <a:p>
                <a:pPr marL="285750" indent="-285750">
                  <a:spcAft>
                    <a:spcPts val="1200"/>
                  </a:spcAft>
                  <a:buFont typeface="Arial" panose="020B0604020202020204" pitchFamily="34" charset="0"/>
                  <a:buChar char="•"/>
                </a:pPr>
                <a:r>
                  <a:rPr lang="nl-BE" sz="1600" dirty="0">
                    <a:solidFill>
                      <a:schemeClr val="bg1"/>
                    </a:solidFill>
                    <a:latin typeface="Euclid Circular B Light"/>
                  </a:rPr>
                  <a:t>STAP 3: berekening afwijking in de omvang van het werk van de totale periode, door middel van een breuk uitgedrukt in %.  </a:t>
                </a:r>
                <a14:m>
                  <m:oMath xmlns:m="http://schemas.openxmlformats.org/officeDocument/2006/math">
                    <m:f>
                      <m:fPr>
                        <m:type m:val="skw"/>
                        <m:ctrlPr>
                          <a:rPr lang="nl-BE" sz="1600" i="1" smtClean="0">
                            <a:solidFill>
                              <a:schemeClr val="bg1"/>
                            </a:solidFill>
                            <a:latin typeface="Cambria Math" panose="02040503050406030204" pitchFamily="18" charset="0"/>
                          </a:rPr>
                        </m:ctrlPr>
                      </m:fPr>
                      <m:num>
                        <m:r>
                          <a:rPr lang="nl-BE" sz="1600" b="0" i="1" smtClean="0">
                            <a:solidFill>
                              <a:schemeClr val="bg1"/>
                            </a:solidFill>
                            <a:latin typeface="Cambria Math" panose="02040503050406030204" pitchFamily="18" charset="0"/>
                          </a:rPr>
                          <m:t>𝑠𝑜𝑚</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𝑣𝑎𝑛</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h𝑒𝑡</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𝑣𝑜𝑜𝑟</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𝑒𝑙𝑘𝑒</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𝑤𝑒𝑟𝑘𝑑𝑎𝑔</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𝑣𝑎𝑠𝑡𝑔𝑒𝑠𝑡𝑒𝑙𝑑𝑒</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𝑣𝑒𝑟𝑠𝑐h𝑖𝑙</m:t>
                        </m:r>
                      </m:num>
                      <m:den>
                        <m:r>
                          <a:rPr lang="nl-BE" sz="1600" b="0" i="1" smtClean="0">
                            <a:solidFill>
                              <a:schemeClr val="bg1"/>
                            </a:solidFill>
                            <a:latin typeface="Cambria Math" panose="02040503050406030204" pitchFamily="18" charset="0"/>
                          </a:rPr>
                          <m:t>𝑠𝑜𝑚</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𝑣𝑎𝑛</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𝑑𝑒</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𝑣𝑜𝑜𝑟</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𝑒𝑙𝑘𝑒</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𝑤𝑒𝑟𝑘𝑑𝑎𝑔</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𝑣𝑎𝑠𝑡𝑔𝑒𝑠𝑡𝑒𝑙𝑑𝑒</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𝑡𝑜𝑡𝑎𝑙𝑒</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𝑜𝑚𝑣𝑎𝑛𝑔</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𝑣𝑎𝑛</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h𝑒𝑡</m:t>
                        </m:r>
                        <m:r>
                          <a:rPr lang="nl-BE" sz="1600" b="0" i="1" smtClean="0">
                            <a:solidFill>
                              <a:schemeClr val="bg1"/>
                            </a:solidFill>
                            <a:latin typeface="Cambria Math" panose="02040503050406030204" pitchFamily="18" charset="0"/>
                          </a:rPr>
                          <m:t> </m:t>
                        </m:r>
                        <m:r>
                          <a:rPr lang="nl-BE" sz="1600" b="0" i="1" smtClean="0">
                            <a:solidFill>
                              <a:schemeClr val="bg1"/>
                            </a:solidFill>
                            <a:latin typeface="Cambria Math" panose="02040503050406030204" pitchFamily="18" charset="0"/>
                          </a:rPr>
                          <m:t>𝑤𝑒𝑟𝑘</m:t>
                        </m:r>
                        <m:r>
                          <a:rPr lang="nl-BE" sz="1600" b="0" i="1" smtClean="0">
                            <a:solidFill>
                              <a:schemeClr val="bg1"/>
                            </a:solidFill>
                            <a:latin typeface="Cambria Math" panose="02040503050406030204" pitchFamily="18" charset="0"/>
                          </a:rPr>
                          <m:t> </m:t>
                        </m:r>
                      </m:den>
                    </m:f>
                  </m:oMath>
                </a14:m>
                <a:endParaRPr lang="nl-BE" sz="1600" dirty="0">
                  <a:solidFill>
                    <a:schemeClr val="bg1"/>
                  </a:solidFill>
                  <a:latin typeface="Euclid Circular B Light"/>
                </a:endParaRPr>
              </a:p>
              <a:p>
                <a:pPr marL="285750" indent="-285750">
                  <a:spcAft>
                    <a:spcPts val="600"/>
                  </a:spcAft>
                  <a:buFont typeface="Arial" panose="020B0604020202020204" pitchFamily="34" charset="0"/>
                  <a:buChar char="•"/>
                </a:pPr>
                <a:r>
                  <a:rPr lang="nl-BE" sz="1600" dirty="0">
                    <a:solidFill>
                      <a:schemeClr val="bg1"/>
                    </a:solidFill>
                    <a:latin typeface="Euclid Circular B Light"/>
                  </a:rPr>
                  <a:t>STAP 4: vermindering van het bedrag van stap 1 met het % uit stap 3. Het restant is het bedrag van de vrijstelling van doorstorting voor BV dat kan worden toegepast.</a:t>
                </a:r>
              </a:p>
              <a:p>
                <a:pPr marL="285750" indent="-285750">
                  <a:spcAft>
                    <a:spcPts val="600"/>
                  </a:spcAft>
                  <a:buFont typeface="Arial" panose="020B0604020202020204" pitchFamily="34" charset="0"/>
                  <a:buChar char="•"/>
                </a:pPr>
                <a:endParaRPr lang="nl-BE" sz="1600" dirty="0">
                  <a:solidFill>
                    <a:schemeClr val="bg1"/>
                  </a:solidFill>
                  <a:latin typeface="Euclid Circular B Light"/>
                </a:endParaRPr>
              </a:p>
              <a:p>
                <a:pPr>
                  <a:spcAft>
                    <a:spcPts val="600"/>
                  </a:spcAft>
                </a:pPr>
                <a:r>
                  <a:rPr lang="nl-BE" sz="1600" dirty="0">
                    <a:solidFill>
                      <a:schemeClr val="bg1"/>
                    </a:solidFill>
                    <a:latin typeface="Euclid Circular B Light"/>
                  </a:rPr>
                  <a:t>  </a:t>
                </a: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mc:Choice>
        <mc:Fallback xmlns="">
          <p:sp>
            <p:nvSpPr>
              <p:cNvPr id="5" name="Tekstvak 4">
                <a:extLst>
                  <a:ext uri="{FF2B5EF4-FFF2-40B4-BE49-F238E27FC236}">
                    <a16:creationId xmlns:a16="http://schemas.microsoft.com/office/drawing/2014/main" id="{34D055D8-FF09-4CC6-A8DD-17DBA9219CDC}"/>
                  </a:ext>
                </a:extLst>
              </p:cNvPr>
              <p:cNvSpPr txBox="1">
                <a:spLocks noRot="1" noChangeAspect="1" noMove="1" noResize="1" noEditPoints="1" noAdjustHandles="1" noChangeArrowheads="1" noChangeShapeType="1" noTextEdit="1"/>
              </p:cNvSpPr>
              <p:nvPr/>
            </p:nvSpPr>
            <p:spPr>
              <a:xfrm>
                <a:off x="447674" y="1608437"/>
                <a:ext cx="8123069" cy="5368329"/>
              </a:xfrm>
              <a:prstGeom prst="rect">
                <a:avLst/>
              </a:prstGeom>
              <a:blipFill>
                <a:blip r:embed="rId3"/>
                <a:stretch>
                  <a:fillRect l="-300" t="-227" r="-19580"/>
                </a:stretch>
              </a:blipFill>
            </p:spPr>
            <p:txBody>
              <a:bodyPr/>
              <a:lstStyle/>
              <a:p>
                <a:r>
                  <a:rPr lang="nl-BE">
                    <a:noFill/>
                  </a:rPr>
                  <a:t> </a:t>
                </a:r>
              </a:p>
            </p:txBody>
          </p:sp>
        </mc:Fallback>
      </mc:AlternateContent>
    </p:spTree>
    <p:extLst>
      <p:ext uri="{BB962C8B-B14F-4D97-AF65-F5344CB8AC3E}">
        <p14:creationId xmlns:p14="http://schemas.microsoft.com/office/powerpoint/2010/main" val="1696301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14</a:t>
            </a:fld>
            <a:r>
              <a:rPr lang="en-GB"/>
              <a:t> | Febelgra</a:t>
            </a:r>
            <a:endParaRPr lang="x-none" dirty="0"/>
          </a:p>
        </p:txBody>
      </p:sp>
      <p:sp>
        <p:nvSpPr>
          <p:cNvPr id="3" name="Titel 2">
            <a:extLst>
              <a:ext uri="{FF2B5EF4-FFF2-40B4-BE49-F238E27FC236}">
                <a16:creationId xmlns:a16="http://schemas.microsoft.com/office/drawing/2014/main" id="{F21924E0-AFE4-4637-9AB5-D605EA6FECFD}"/>
              </a:ext>
            </a:extLst>
          </p:cNvPr>
          <p:cNvSpPr>
            <a:spLocks noGrp="1"/>
          </p:cNvSpPr>
          <p:nvPr>
            <p:ph type="title"/>
          </p:nvPr>
        </p:nvSpPr>
        <p:spPr>
          <a:xfrm>
            <a:off x="447674" y="800506"/>
            <a:ext cx="8634182" cy="456433"/>
          </a:xfrm>
        </p:spPr>
        <p:txBody>
          <a:bodyPr>
            <a:noAutofit/>
          </a:bodyPr>
          <a:lstStyle/>
          <a:p>
            <a:r>
              <a:rPr lang="nl-BE" sz="2800" dirty="0">
                <a:latin typeface="Euclid Circular B Light" panose="020B0304000000000000" pitchFamily="34" charset="0"/>
                <a:ea typeface="Euclid Circular B Light" panose="020B0304000000000000" pitchFamily="34" charset="0"/>
              </a:rPr>
              <a:t>VOORBEELD</a:t>
            </a:r>
          </a:p>
        </p:txBody>
      </p:sp>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34D055D8-FF09-4CC6-A8DD-17DBA9219CDC}"/>
                  </a:ext>
                </a:extLst>
              </p:cNvPr>
              <p:cNvSpPr txBox="1"/>
              <p:nvPr/>
            </p:nvSpPr>
            <p:spPr>
              <a:xfrm>
                <a:off x="568170" y="1443332"/>
                <a:ext cx="8123069" cy="5824480"/>
              </a:xfrm>
              <a:prstGeom prst="rect">
                <a:avLst/>
              </a:prstGeom>
              <a:noFill/>
            </p:spPr>
            <p:txBody>
              <a:bodyPr wrap="square" rtlCol="0">
                <a:spAutoFit/>
              </a:bodyPr>
              <a:lstStyle/>
              <a:p>
                <a:pPr>
                  <a:spcAft>
                    <a:spcPts val="600"/>
                  </a:spcAft>
                </a:pPr>
                <a:r>
                  <a:rPr lang="nl-BE" sz="1600" dirty="0">
                    <a:solidFill>
                      <a:schemeClr val="bg1"/>
                    </a:solidFill>
                    <a:latin typeface="Euclid Circular B Light"/>
                  </a:rPr>
                  <a:t>Ploegenarbeid in 2 elkaar opeenvolgende ploegen op 3 dagen in maand X</a:t>
                </a:r>
              </a:p>
              <a:p>
                <a:pPr marL="285750" indent="-285750">
                  <a:spcAft>
                    <a:spcPts val="600"/>
                  </a:spcAft>
                  <a:buFont typeface="Arial" panose="020B0604020202020204" pitchFamily="34" charset="0"/>
                  <a:buChar char="•"/>
                </a:pPr>
                <a:r>
                  <a:rPr lang="nl-BE" sz="1600" dirty="0">
                    <a:solidFill>
                      <a:schemeClr val="bg1"/>
                    </a:solidFill>
                    <a:latin typeface="Euclid Circular B Light"/>
                  </a:rPr>
                  <a:t>Omvang van het werk dag 1: 5 - 2</a:t>
                </a:r>
              </a:p>
              <a:p>
                <a:pPr marL="285750" indent="-285750">
                  <a:spcAft>
                    <a:spcPts val="600"/>
                  </a:spcAft>
                  <a:buFont typeface="Arial" panose="020B0604020202020204" pitchFamily="34" charset="0"/>
                  <a:buChar char="•"/>
                </a:pPr>
                <a:r>
                  <a:rPr lang="nl-BE" sz="1600" dirty="0">
                    <a:solidFill>
                      <a:schemeClr val="bg1"/>
                    </a:solidFill>
                    <a:latin typeface="Euclid Circular B Light"/>
                  </a:rPr>
                  <a:t>Omvang van het werk dag 2: 6 - 4</a:t>
                </a:r>
              </a:p>
              <a:p>
                <a:pPr marL="285750" indent="-285750">
                  <a:spcAft>
                    <a:spcPts val="600"/>
                  </a:spcAft>
                  <a:buFont typeface="Arial" panose="020B0604020202020204" pitchFamily="34" charset="0"/>
                  <a:buChar char="•"/>
                </a:pPr>
                <a:r>
                  <a:rPr lang="nl-BE" sz="1600" dirty="0">
                    <a:solidFill>
                      <a:schemeClr val="bg1"/>
                    </a:solidFill>
                    <a:latin typeface="Euclid Circular B Light"/>
                  </a:rPr>
                  <a:t>Omvang van het werk dag 3: 5 – 3</a:t>
                </a:r>
              </a:p>
              <a:p>
                <a:pPr marL="285750" indent="-285750">
                  <a:spcAft>
                    <a:spcPts val="600"/>
                  </a:spcAft>
                  <a:buFont typeface="Arial" panose="020B0604020202020204" pitchFamily="34" charset="0"/>
                  <a:buChar char="•"/>
                </a:pPr>
                <a:endParaRPr lang="nl-BE" sz="1600" dirty="0">
                  <a:solidFill>
                    <a:schemeClr val="bg1"/>
                  </a:solidFill>
                  <a:latin typeface="Euclid Circular B Light"/>
                </a:endParaRPr>
              </a:p>
              <a:p>
                <a:pPr marL="285750" indent="-285750">
                  <a:spcAft>
                    <a:spcPts val="1200"/>
                  </a:spcAft>
                  <a:buFont typeface="Arial" panose="020B0604020202020204" pitchFamily="34" charset="0"/>
                  <a:buChar char="•"/>
                </a:pPr>
                <a:r>
                  <a:rPr lang="nl-BE" sz="1600" b="1" dirty="0">
                    <a:solidFill>
                      <a:schemeClr val="bg1"/>
                    </a:solidFill>
                    <a:latin typeface="Euclid Circular B Light"/>
                  </a:rPr>
                  <a:t>Stap 1 </a:t>
                </a:r>
                <a:r>
                  <a:rPr lang="nl-BE" sz="1600" dirty="0">
                    <a:solidFill>
                      <a:schemeClr val="bg1"/>
                    </a:solidFill>
                    <a:latin typeface="Euclid Circular B Light"/>
                  </a:rPr>
                  <a:t>kan pas berekend worden bij afsluiting van de lonen</a:t>
                </a:r>
              </a:p>
              <a:p>
                <a:pPr marL="285750" indent="-285750">
                  <a:spcAft>
                    <a:spcPts val="600"/>
                  </a:spcAft>
                  <a:buFont typeface="Arial" panose="020B0604020202020204" pitchFamily="34" charset="0"/>
                  <a:buChar char="•"/>
                </a:pPr>
                <a:r>
                  <a:rPr lang="nl-BE" sz="1600" b="1" dirty="0">
                    <a:solidFill>
                      <a:schemeClr val="bg1"/>
                    </a:solidFill>
                    <a:latin typeface="Euclid Circular B Light"/>
                  </a:rPr>
                  <a:t>Stap 2</a:t>
                </a:r>
                <a:r>
                  <a:rPr lang="nl-BE" sz="1600" dirty="0">
                    <a:solidFill>
                      <a:schemeClr val="bg1"/>
                    </a:solidFill>
                    <a:latin typeface="Euclid Circular B Light"/>
                  </a:rPr>
                  <a:t>: afwijking per dag</a:t>
                </a:r>
              </a:p>
              <a:p>
                <a:pPr marL="742950" lvl="1" indent="-285750">
                  <a:spcAft>
                    <a:spcPts val="600"/>
                  </a:spcAft>
                  <a:buFont typeface="Arial" panose="020B0604020202020204" pitchFamily="34" charset="0"/>
                  <a:buChar char="•"/>
                </a:pPr>
                <a:r>
                  <a:rPr lang="nl-BE" sz="1600" dirty="0">
                    <a:solidFill>
                      <a:schemeClr val="bg1"/>
                    </a:solidFill>
                    <a:latin typeface="Euclid Circular B Light"/>
                  </a:rPr>
                  <a:t>Dag 1: 3/7</a:t>
                </a:r>
              </a:p>
              <a:p>
                <a:pPr marL="742950" lvl="1" indent="-285750">
                  <a:spcAft>
                    <a:spcPts val="600"/>
                  </a:spcAft>
                  <a:buFont typeface="Arial" panose="020B0604020202020204" pitchFamily="34" charset="0"/>
                  <a:buChar char="•"/>
                </a:pPr>
                <a:r>
                  <a:rPr lang="nl-BE" sz="1600" dirty="0">
                    <a:solidFill>
                      <a:schemeClr val="bg1"/>
                    </a:solidFill>
                    <a:latin typeface="Euclid Circular B Light"/>
                  </a:rPr>
                  <a:t>Dag 2: 2/10</a:t>
                </a:r>
              </a:p>
              <a:p>
                <a:pPr marL="742950" lvl="1" indent="-285750">
                  <a:spcAft>
                    <a:spcPts val="1200"/>
                  </a:spcAft>
                  <a:buFont typeface="Arial" panose="020B0604020202020204" pitchFamily="34" charset="0"/>
                  <a:buChar char="•"/>
                </a:pPr>
                <a:r>
                  <a:rPr lang="nl-BE" sz="1600" dirty="0">
                    <a:solidFill>
                      <a:schemeClr val="bg1"/>
                    </a:solidFill>
                    <a:latin typeface="Euclid Circular B Light"/>
                  </a:rPr>
                  <a:t>Dag 3: 2/8</a:t>
                </a:r>
              </a:p>
              <a:p>
                <a:pPr marL="285750" indent="-285750">
                  <a:spcAft>
                    <a:spcPts val="600"/>
                  </a:spcAft>
                  <a:buFont typeface="Arial" panose="020B0604020202020204" pitchFamily="34" charset="0"/>
                  <a:buChar char="•"/>
                </a:pPr>
                <a:r>
                  <a:rPr lang="nl-BE" sz="1600" b="1" dirty="0">
                    <a:solidFill>
                      <a:schemeClr val="bg1"/>
                    </a:solidFill>
                    <a:latin typeface="Euclid Circular B Light"/>
                  </a:rPr>
                  <a:t>Stap 3</a:t>
                </a:r>
                <a:r>
                  <a:rPr lang="nl-BE" sz="1600" dirty="0">
                    <a:solidFill>
                      <a:schemeClr val="bg1"/>
                    </a:solidFill>
                    <a:latin typeface="Euclid Circular B Light"/>
                  </a:rPr>
                  <a:t>: afwijking van de totale periode uitgedrukt in %</a:t>
                </a:r>
              </a:p>
              <a:p>
                <a:pPr>
                  <a:spcAft>
                    <a:spcPts val="1200"/>
                  </a:spcAft>
                </a:pPr>
                <a:r>
                  <a:rPr lang="nl-BE" sz="1600" dirty="0">
                    <a:solidFill>
                      <a:schemeClr val="bg1"/>
                    </a:solidFill>
                    <a:latin typeface="Euclid Circular B Light"/>
                  </a:rPr>
                  <a:t>	</a:t>
                </a:r>
                <a14:m>
                  <m:oMath xmlns:m="http://schemas.openxmlformats.org/officeDocument/2006/math">
                    <m:f>
                      <m:fPr>
                        <m:ctrlPr>
                          <a:rPr lang="nl-BE" sz="1600" i="1" smtClean="0">
                            <a:solidFill>
                              <a:schemeClr val="bg1"/>
                            </a:solidFill>
                            <a:latin typeface="Cambria Math" panose="02040503050406030204" pitchFamily="18" charset="0"/>
                          </a:rPr>
                        </m:ctrlPr>
                      </m:fPr>
                      <m:num>
                        <m:r>
                          <a:rPr lang="nl-BE" sz="1600" b="0" i="1" smtClean="0">
                            <a:solidFill>
                              <a:schemeClr val="bg1"/>
                            </a:solidFill>
                            <a:latin typeface="Cambria Math" panose="02040503050406030204" pitchFamily="18" charset="0"/>
                          </a:rPr>
                          <m:t>(3+2+2)</m:t>
                        </m:r>
                      </m:num>
                      <m:den>
                        <m:r>
                          <a:rPr lang="nl-BE" sz="1600" b="0" i="1" smtClean="0">
                            <a:solidFill>
                              <a:schemeClr val="bg1"/>
                            </a:solidFill>
                            <a:latin typeface="Cambria Math" panose="02040503050406030204" pitchFamily="18" charset="0"/>
                          </a:rPr>
                          <m:t>(7+10+8)</m:t>
                        </m:r>
                      </m:den>
                    </m:f>
                  </m:oMath>
                </a14:m>
                <a:r>
                  <a:rPr lang="nl-BE" sz="1600" dirty="0">
                    <a:solidFill>
                      <a:schemeClr val="bg1"/>
                    </a:solidFill>
                    <a:latin typeface="Euclid Circular B Light"/>
                  </a:rPr>
                  <a:t> = </a:t>
                </a:r>
                <a14:m>
                  <m:oMath xmlns:m="http://schemas.openxmlformats.org/officeDocument/2006/math">
                    <m:f>
                      <m:fPr>
                        <m:ctrlPr>
                          <a:rPr lang="nl-BE" sz="1600" i="1" smtClean="0">
                            <a:solidFill>
                              <a:schemeClr val="bg1"/>
                            </a:solidFill>
                            <a:latin typeface="Cambria Math" panose="02040503050406030204" pitchFamily="18" charset="0"/>
                          </a:rPr>
                        </m:ctrlPr>
                      </m:fPr>
                      <m:num>
                        <m:r>
                          <a:rPr lang="nl-BE" sz="1600" b="0" i="1" smtClean="0">
                            <a:solidFill>
                              <a:schemeClr val="bg1"/>
                            </a:solidFill>
                            <a:latin typeface="Cambria Math" panose="02040503050406030204" pitchFamily="18" charset="0"/>
                          </a:rPr>
                          <m:t>7</m:t>
                        </m:r>
                      </m:num>
                      <m:den>
                        <m:r>
                          <a:rPr lang="nl-BE" sz="1600" b="0" i="1" smtClean="0">
                            <a:solidFill>
                              <a:schemeClr val="bg1"/>
                            </a:solidFill>
                            <a:latin typeface="Cambria Math" panose="02040503050406030204" pitchFamily="18" charset="0"/>
                          </a:rPr>
                          <m:t>25</m:t>
                        </m:r>
                      </m:den>
                    </m:f>
                  </m:oMath>
                </a14:m>
                <a:r>
                  <a:rPr lang="nl-BE" sz="1600" dirty="0">
                    <a:solidFill>
                      <a:schemeClr val="bg1"/>
                    </a:solidFill>
                    <a:latin typeface="Euclid Circular B Light"/>
                  </a:rPr>
                  <a:t> = 2,8%</a:t>
                </a:r>
              </a:p>
              <a:p>
                <a:pPr marL="285750" indent="-285750">
                  <a:spcAft>
                    <a:spcPts val="600"/>
                  </a:spcAft>
                  <a:buFont typeface="Arial" panose="020B0604020202020204" pitchFamily="34" charset="0"/>
                  <a:buChar char="•"/>
                </a:pPr>
                <a:r>
                  <a:rPr lang="nl-BE" sz="1600" b="1" dirty="0">
                    <a:solidFill>
                      <a:schemeClr val="bg1"/>
                    </a:solidFill>
                    <a:latin typeface="Euclid Circular B Light"/>
                  </a:rPr>
                  <a:t>Stap 4</a:t>
                </a:r>
                <a:r>
                  <a:rPr lang="nl-BE" sz="1600" dirty="0">
                    <a:solidFill>
                      <a:schemeClr val="bg1"/>
                    </a:solidFill>
                    <a:latin typeface="Euclid Circular B Light"/>
                  </a:rPr>
                  <a:t> : vermindering van de vrijstelling uit stap 1 met 2,8%</a:t>
                </a:r>
              </a:p>
              <a:p>
                <a:pPr>
                  <a:spcAft>
                    <a:spcPts val="600"/>
                  </a:spcAft>
                </a:pPr>
                <a:r>
                  <a:rPr lang="nl-BE" sz="1600" dirty="0">
                    <a:solidFill>
                      <a:schemeClr val="bg1"/>
                    </a:solidFill>
                    <a:latin typeface="Euclid Circular B Light"/>
                  </a:rPr>
                  <a:t>  </a:t>
                </a: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mc:Choice>
        <mc:Fallback xmlns="">
          <p:sp>
            <p:nvSpPr>
              <p:cNvPr id="5" name="Tekstvak 4">
                <a:extLst>
                  <a:ext uri="{FF2B5EF4-FFF2-40B4-BE49-F238E27FC236}">
                    <a16:creationId xmlns:a16="http://schemas.microsoft.com/office/drawing/2014/main" id="{34D055D8-FF09-4CC6-A8DD-17DBA9219CDC}"/>
                  </a:ext>
                </a:extLst>
              </p:cNvPr>
              <p:cNvSpPr txBox="1">
                <a:spLocks noRot="1" noChangeAspect="1" noMove="1" noResize="1" noEditPoints="1" noAdjustHandles="1" noChangeArrowheads="1" noChangeShapeType="1" noTextEdit="1"/>
              </p:cNvSpPr>
              <p:nvPr/>
            </p:nvSpPr>
            <p:spPr>
              <a:xfrm>
                <a:off x="568170" y="1443332"/>
                <a:ext cx="8123069" cy="5824480"/>
              </a:xfrm>
              <a:prstGeom prst="rect">
                <a:avLst/>
              </a:prstGeom>
              <a:blipFill>
                <a:blip r:embed="rId3"/>
                <a:stretch>
                  <a:fillRect l="-375" t="-209"/>
                </a:stretch>
              </a:blipFill>
            </p:spPr>
            <p:txBody>
              <a:bodyPr/>
              <a:lstStyle/>
              <a:p>
                <a:r>
                  <a:rPr lang="nl-BE">
                    <a:noFill/>
                  </a:rPr>
                  <a:t> </a:t>
                </a:r>
              </a:p>
            </p:txBody>
          </p:sp>
        </mc:Fallback>
      </mc:AlternateContent>
    </p:spTree>
    <p:extLst>
      <p:ext uri="{BB962C8B-B14F-4D97-AF65-F5344CB8AC3E}">
        <p14:creationId xmlns:p14="http://schemas.microsoft.com/office/powerpoint/2010/main" val="3033183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15</a:t>
            </a:fld>
            <a:r>
              <a:rPr lang="en-GB"/>
              <a:t> | Febelgra</a:t>
            </a:r>
            <a:endParaRPr lang="x-none" dirty="0"/>
          </a:p>
        </p:txBody>
      </p:sp>
      <p:sp>
        <p:nvSpPr>
          <p:cNvPr id="3" name="Titel 2">
            <a:extLst>
              <a:ext uri="{FF2B5EF4-FFF2-40B4-BE49-F238E27FC236}">
                <a16:creationId xmlns:a16="http://schemas.microsoft.com/office/drawing/2014/main" id="{F21924E0-AFE4-4637-9AB5-D605EA6FECFD}"/>
              </a:ext>
            </a:extLst>
          </p:cNvPr>
          <p:cNvSpPr>
            <a:spLocks noGrp="1"/>
          </p:cNvSpPr>
          <p:nvPr>
            <p:ph type="title"/>
          </p:nvPr>
        </p:nvSpPr>
        <p:spPr>
          <a:xfrm>
            <a:off x="447674" y="800506"/>
            <a:ext cx="8634182" cy="456433"/>
          </a:xfrm>
        </p:spPr>
        <p:txBody>
          <a:bodyPr>
            <a:noAutofit/>
          </a:bodyPr>
          <a:lstStyle/>
          <a:p>
            <a:r>
              <a:rPr lang="nl-BE" sz="2800" dirty="0">
                <a:latin typeface="Euclid Circular B Light" panose="020B0304000000000000" pitchFamily="34" charset="0"/>
                <a:ea typeface="Euclid Circular B Light" panose="020B0304000000000000" pitchFamily="34" charset="0"/>
              </a:rPr>
              <a:t>IN DE PRAKTIJK…</a:t>
            </a:r>
          </a:p>
        </p:txBody>
      </p:sp>
      <p:sp>
        <p:nvSpPr>
          <p:cNvPr id="5" name="Tekstvak 4">
            <a:extLst>
              <a:ext uri="{FF2B5EF4-FFF2-40B4-BE49-F238E27FC236}">
                <a16:creationId xmlns:a16="http://schemas.microsoft.com/office/drawing/2014/main" id="{34D055D8-FF09-4CC6-A8DD-17DBA9219CDC}"/>
              </a:ext>
            </a:extLst>
          </p:cNvPr>
          <p:cNvSpPr txBox="1"/>
          <p:nvPr/>
        </p:nvSpPr>
        <p:spPr>
          <a:xfrm>
            <a:off x="568170" y="1443332"/>
            <a:ext cx="8123069" cy="472437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Maak een data check:</a:t>
            </a:r>
          </a:p>
          <a:p>
            <a:pPr marL="742950" lvl="1"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Wie stelt de planning(en) op en hoe ?</a:t>
            </a:r>
          </a:p>
          <a:p>
            <a:pPr marL="742950" lvl="1"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Hoe worden mijn ploegen opgesteld? Per afdeling? Komen de afdelingen/diensten overeen met payroll?</a:t>
            </a:r>
          </a:p>
          <a:p>
            <a:pPr marL="742950" lvl="1"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Welke rol speelt mijn sociaal secretariaat? </a:t>
            </a:r>
          </a:p>
          <a:p>
            <a:pPr marL="742950" lvl="1"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Kan ik overzichtelijke rapporten trekken uit mijn tijdsregistratiesysteem?</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Breng de omvangverschillen in kaart per dag en bepaal maandelijks welke variant je verkiest:</a:t>
            </a:r>
          </a:p>
          <a:p>
            <a:pPr lvl="1">
              <a:spcAft>
                <a:spcPts val="600"/>
              </a:spcAft>
            </a:pPr>
            <a:r>
              <a:rPr lang="nl-BE" sz="1600" dirty="0">
                <a:solidFill>
                  <a:schemeClr val="bg1"/>
                </a:solidFill>
                <a:latin typeface="Euclid Circular B Light"/>
                <a:sym typeface="Wingdings" panose="05000000000000000000" pitchFamily="2" charset="2"/>
              </a:rPr>
              <a:t> Indien tijdens betreffende kalendermaand geen enkele arbeidsdag met omvangverschil &gt; 10%  bestaande regeling.</a:t>
            </a:r>
          </a:p>
          <a:p>
            <a:pPr marL="742950" lvl="1" indent="-285750">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Voordeel: toekomstige discussies en risico op terugvordering van vrijstellingen vermijden.</a:t>
            </a:r>
            <a:endParaRPr lang="nl-BE" sz="1600" dirty="0">
              <a:solidFill>
                <a:schemeClr val="bg1"/>
              </a:solidFill>
              <a:latin typeface="Euclid Circular B Light"/>
            </a:endParaRP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p:spTree>
    <p:extLst>
      <p:ext uri="{BB962C8B-B14F-4D97-AF65-F5344CB8AC3E}">
        <p14:creationId xmlns:p14="http://schemas.microsoft.com/office/powerpoint/2010/main" val="3584871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FBF4093-BCCA-46F4-B736-FDDEEA892F6D}"/>
              </a:ext>
            </a:extLst>
          </p:cNvPr>
          <p:cNvSpPr>
            <a:spLocks noGrp="1"/>
          </p:cNvSpPr>
          <p:nvPr>
            <p:ph type="sldNum" sz="quarter" idx="10"/>
          </p:nvPr>
        </p:nvSpPr>
        <p:spPr/>
        <p:txBody>
          <a:bodyPr/>
          <a:lstStyle/>
          <a:p>
            <a:pPr algn="l"/>
            <a:fld id="{17BA7C4B-0B29-4F41-821A-290BCA9C5607}" type="slidenum">
              <a:rPr lang="x-none" smtClean="0"/>
              <a:pPr algn="l"/>
              <a:t>16</a:t>
            </a:fld>
            <a:r>
              <a:rPr lang="en-GB"/>
              <a:t> | Febelgra</a:t>
            </a:r>
            <a:endParaRPr lang="x-none" dirty="0"/>
          </a:p>
        </p:txBody>
      </p:sp>
      <p:sp>
        <p:nvSpPr>
          <p:cNvPr id="3" name="Titel 2">
            <a:extLst>
              <a:ext uri="{FF2B5EF4-FFF2-40B4-BE49-F238E27FC236}">
                <a16:creationId xmlns:a16="http://schemas.microsoft.com/office/drawing/2014/main" id="{F21924E0-AFE4-4637-9AB5-D605EA6FECFD}"/>
              </a:ext>
            </a:extLst>
          </p:cNvPr>
          <p:cNvSpPr>
            <a:spLocks noGrp="1"/>
          </p:cNvSpPr>
          <p:nvPr>
            <p:ph type="title"/>
          </p:nvPr>
        </p:nvSpPr>
        <p:spPr>
          <a:xfrm>
            <a:off x="447674" y="800506"/>
            <a:ext cx="8634182" cy="456433"/>
          </a:xfrm>
        </p:spPr>
        <p:txBody>
          <a:bodyPr>
            <a:noAutofit/>
          </a:bodyPr>
          <a:lstStyle/>
          <a:p>
            <a:r>
              <a:rPr lang="nl-BE" sz="2800" dirty="0">
                <a:latin typeface="Euclid Circular B Light" panose="020B0304000000000000" pitchFamily="34" charset="0"/>
                <a:ea typeface="Euclid Circular B Light" panose="020B0304000000000000" pitchFamily="34" charset="0"/>
              </a:rPr>
              <a:t>FISCALE CONTROLES </a:t>
            </a:r>
          </a:p>
        </p:txBody>
      </p:sp>
      <p:sp>
        <p:nvSpPr>
          <p:cNvPr id="5" name="Tekstvak 4">
            <a:extLst>
              <a:ext uri="{FF2B5EF4-FFF2-40B4-BE49-F238E27FC236}">
                <a16:creationId xmlns:a16="http://schemas.microsoft.com/office/drawing/2014/main" id="{34D055D8-FF09-4CC6-A8DD-17DBA9219CDC}"/>
              </a:ext>
            </a:extLst>
          </p:cNvPr>
          <p:cNvSpPr txBox="1"/>
          <p:nvPr/>
        </p:nvSpPr>
        <p:spPr>
          <a:xfrm>
            <a:off x="568170" y="1443332"/>
            <a:ext cx="8123069" cy="1723549"/>
          </a:xfrm>
          <a:prstGeom prst="rect">
            <a:avLst/>
          </a:prstGeom>
          <a:noFill/>
        </p:spPr>
        <p:txBody>
          <a:bodyPr wrap="square" rtlCol="0">
            <a:spAutoFit/>
          </a:bodyPr>
          <a:lstStyle/>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rPr>
              <a:t>Inkomstenjaar 2021 – 2022? </a:t>
            </a:r>
            <a:r>
              <a:rPr lang="nl-BE" sz="1600" dirty="0">
                <a:solidFill>
                  <a:schemeClr val="bg1"/>
                </a:solidFill>
                <a:latin typeface="Euclid Circular B Light"/>
                <a:sym typeface="Wingdings" panose="05000000000000000000" pitchFamily="2" charset="2"/>
              </a:rPr>
              <a:t> indien nodig, bezwaar indienen.</a:t>
            </a:r>
          </a:p>
          <a:p>
            <a:pPr marL="285750" indent="-285750">
              <a:spcBef>
                <a:spcPts val="1200"/>
              </a:spcBef>
              <a:spcAft>
                <a:spcPts val="600"/>
              </a:spcAft>
              <a:buFont typeface="Arial" panose="020B0604020202020204" pitchFamily="34" charset="0"/>
              <a:buChar char="•"/>
            </a:pPr>
            <a:r>
              <a:rPr lang="nl-BE" sz="1600" dirty="0">
                <a:solidFill>
                  <a:schemeClr val="bg1"/>
                </a:solidFill>
                <a:latin typeface="Euclid Circular B Light"/>
                <a:sym typeface="Wingdings" panose="05000000000000000000" pitchFamily="2" charset="2"/>
              </a:rPr>
              <a:t>Inkomstenjaar 2023  corrigeer indien nodig via tweede negatieve aangifte.</a:t>
            </a:r>
          </a:p>
          <a:p>
            <a:endParaRPr lang="nl-BE" dirty="0">
              <a:solidFill>
                <a:schemeClr val="bg1"/>
              </a:solidFill>
              <a:latin typeface="Euclid Circular B Light"/>
            </a:endParaRPr>
          </a:p>
          <a:p>
            <a:endParaRPr lang="nl-BE" dirty="0">
              <a:solidFill>
                <a:schemeClr val="bg1"/>
              </a:solidFill>
              <a:sym typeface="Wingdings" panose="05000000000000000000" pitchFamily="2" charset="2"/>
            </a:endParaRPr>
          </a:p>
          <a:p>
            <a:r>
              <a:rPr lang="nl-BE" dirty="0">
                <a:solidFill>
                  <a:schemeClr val="bg1"/>
                </a:solidFill>
                <a:sym typeface="Wingdings" panose="05000000000000000000" pitchFamily="2" charset="2"/>
              </a:rPr>
              <a:t>		</a:t>
            </a:r>
            <a:endParaRPr lang="nl-BE" dirty="0">
              <a:solidFill>
                <a:schemeClr val="bg1"/>
              </a:solidFill>
            </a:endParaRPr>
          </a:p>
        </p:txBody>
      </p:sp>
    </p:spTree>
    <p:extLst>
      <p:ext uri="{BB962C8B-B14F-4D97-AF65-F5344CB8AC3E}">
        <p14:creationId xmlns:p14="http://schemas.microsoft.com/office/powerpoint/2010/main" val="3846443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0D4E255E-E18F-43F6-9E71-F2B033BDCF34}"/>
              </a:ext>
            </a:extLst>
          </p:cNvPr>
          <p:cNvSpPr>
            <a:spLocks noGrp="1"/>
          </p:cNvSpPr>
          <p:nvPr>
            <p:ph type="sldNum" sz="quarter" idx="10"/>
          </p:nvPr>
        </p:nvSpPr>
        <p:spPr/>
        <p:txBody>
          <a:bodyPr/>
          <a:lstStyle/>
          <a:p>
            <a:pPr algn="l"/>
            <a:fld id="{17BA7C4B-0B29-4F41-821A-290BCA9C5607}" type="slidenum">
              <a:rPr lang="x-none" smtClean="0"/>
              <a:pPr algn="l"/>
              <a:t>17</a:t>
            </a:fld>
            <a:r>
              <a:rPr lang="en-GB"/>
              <a:t> | Febelgra</a:t>
            </a:r>
            <a:endParaRPr lang="x-none" dirty="0"/>
          </a:p>
        </p:txBody>
      </p:sp>
      <p:sp>
        <p:nvSpPr>
          <p:cNvPr id="3" name="Titel 2">
            <a:extLst>
              <a:ext uri="{FF2B5EF4-FFF2-40B4-BE49-F238E27FC236}">
                <a16:creationId xmlns:a16="http://schemas.microsoft.com/office/drawing/2014/main" id="{4D2D5F30-5B69-432E-83FB-A8E0EE2F2E6D}"/>
              </a:ext>
            </a:extLst>
          </p:cNvPr>
          <p:cNvSpPr>
            <a:spLocks noGrp="1"/>
          </p:cNvSpPr>
          <p:nvPr>
            <p:ph type="title"/>
          </p:nvPr>
        </p:nvSpPr>
        <p:spPr>
          <a:xfrm>
            <a:off x="447443" y="706542"/>
            <a:ext cx="7684503" cy="3089772"/>
          </a:xfrm>
        </p:spPr>
        <p:txBody>
          <a:bodyPr>
            <a:normAutofit/>
          </a:bodyPr>
          <a:lstStyle/>
          <a:p>
            <a:pPr algn="ctr"/>
            <a:br>
              <a:rPr lang="nl-BE" dirty="0"/>
            </a:br>
            <a:r>
              <a:rPr lang="nl-BE" sz="3100" dirty="0">
                <a:latin typeface="Euclid Circular B Light" panose="020B0304000000000000" pitchFamily="34" charset="0"/>
                <a:ea typeface="Euclid Circular B Light" panose="020B0304000000000000" pitchFamily="34" charset="0"/>
              </a:rPr>
              <a:t>4. Q &amp; A</a:t>
            </a:r>
            <a:br>
              <a:rPr lang="nl-BE" sz="3100" dirty="0">
                <a:latin typeface="Euclid Circular B Light" panose="020B0304000000000000" pitchFamily="34" charset="0"/>
                <a:ea typeface="Euclid Circular B Light" panose="020B0304000000000000" pitchFamily="34" charset="0"/>
              </a:rPr>
            </a:br>
            <a:br>
              <a:rPr lang="nl-BE" sz="3100" dirty="0">
                <a:latin typeface="Euclid Circular B Light" panose="020B0304000000000000" pitchFamily="34" charset="0"/>
                <a:ea typeface="Euclid Circular B Light" panose="020B0304000000000000" pitchFamily="34" charset="0"/>
              </a:rPr>
            </a:br>
            <a:br>
              <a:rPr lang="nl-BE" dirty="0"/>
            </a:br>
            <a:endParaRPr lang="nl-BE" dirty="0"/>
          </a:p>
        </p:txBody>
      </p:sp>
    </p:spTree>
    <p:extLst>
      <p:ext uri="{BB962C8B-B14F-4D97-AF65-F5344CB8AC3E}">
        <p14:creationId xmlns:p14="http://schemas.microsoft.com/office/powerpoint/2010/main" val="3670843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3ECCDA-2D7B-1E47-8350-054DC87B677A}"/>
              </a:ext>
            </a:extLst>
          </p:cNvPr>
          <p:cNvSpPr>
            <a:spLocks noGrp="1"/>
          </p:cNvSpPr>
          <p:nvPr>
            <p:ph type="ctrTitle"/>
          </p:nvPr>
        </p:nvSpPr>
        <p:spPr>
          <a:xfrm>
            <a:off x="473975" y="2703286"/>
            <a:ext cx="6040441" cy="3031689"/>
          </a:xfrm>
        </p:spPr>
        <p:txBody>
          <a:bodyPr anchor="ctr" anchorCtr="1">
            <a:normAutofit fontScale="90000"/>
          </a:bodyPr>
          <a:lstStyle/>
          <a:p>
            <a:br>
              <a:rPr lang="nl-BE" sz="2800" dirty="0">
                <a:latin typeface="Euclid Circular B Light" panose="020B0304000000000000" pitchFamily="34" charset="0"/>
                <a:sym typeface="Wingdings" panose="05000000000000000000" pitchFamily="2" charset="2"/>
              </a:rPr>
            </a:br>
            <a:br>
              <a:rPr lang="nl-BE" sz="2800" dirty="0">
                <a:latin typeface="Euclid Circular B Light" panose="020B0304000000000000" pitchFamily="34" charset="0"/>
                <a:sym typeface="Wingdings" panose="05000000000000000000" pitchFamily="2" charset="2"/>
              </a:rPr>
            </a:br>
            <a:br>
              <a:rPr lang="nl-BE" sz="2800" dirty="0">
                <a:latin typeface="Euclid Circular B Light" panose="020B0304000000000000" pitchFamily="34" charset="0"/>
                <a:sym typeface="Wingdings" panose="05000000000000000000" pitchFamily="2" charset="2"/>
              </a:rPr>
            </a:br>
            <a:r>
              <a:rPr lang="nl-BE" sz="2800" dirty="0">
                <a:latin typeface="Euclid Circular B Light" panose="020B0304000000000000" pitchFamily="34" charset="0"/>
                <a:sym typeface="Wingdings" panose="05000000000000000000" pitchFamily="2" charset="2"/>
              </a:rPr>
              <a:t>Dank voor jullie deelname!</a:t>
            </a:r>
            <a:br>
              <a:rPr lang="nl-BE" sz="2800" dirty="0">
                <a:latin typeface="Euclid Circular B Light" panose="020B0304000000000000" pitchFamily="34" charset="0"/>
                <a:sym typeface="Wingdings" panose="05000000000000000000" pitchFamily="2" charset="2"/>
              </a:rPr>
            </a:br>
            <a:br>
              <a:rPr lang="nl-BE" sz="2800" i="1" dirty="0">
                <a:latin typeface="Euclid Circular B Light" panose="020B0304000000000000" pitchFamily="34" charset="0"/>
                <a:sym typeface="Wingdings" panose="05000000000000000000" pitchFamily="2" charset="2"/>
              </a:rPr>
            </a:br>
            <a:br>
              <a:rPr lang="nl-BE" sz="2800" i="1" dirty="0">
                <a:latin typeface="Euclid Circular B Light" panose="020B0304000000000000" pitchFamily="34" charset="0"/>
                <a:sym typeface="Wingdings" panose="05000000000000000000" pitchFamily="2" charset="2"/>
              </a:rPr>
            </a:br>
            <a:r>
              <a:rPr lang="nl-BE" sz="1800" i="1" dirty="0">
                <a:latin typeface="Euclid Circular B Light" panose="020B0304000000000000" pitchFamily="34" charset="0"/>
                <a:sym typeface="Wingdings" panose="05000000000000000000" pitchFamily="2" charset="2"/>
              </a:rPr>
              <a:t>Vragen?</a:t>
            </a:r>
            <a:br>
              <a:rPr lang="nl-BE" sz="1800" i="1" dirty="0">
                <a:latin typeface="Euclid Circular B Light" panose="020B0304000000000000" pitchFamily="34" charset="0"/>
                <a:sym typeface="Wingdings" panose="05000000000000000000" pitchFamily="2" charset="2"/>
              </a:rPr>
            </a:br>
            <a:br>
              <a:rPr lang="nl-BE" sz="1800" i="1" dirty="0">
                <a:latin typeface="Euclid Circular B Light" panose="020B0304000000000000" pitchFamily="34" charset="0"/>
                <a:sym typeface="Wingdings" panose="05000000000000000000" pitchFamily="2" charset="2"/>
              </a:rPr>
            </a:br>
            <a:r>
              <a:rPr lang="nl-BE" sz="1800" i="1" dirty="0">
                <a:latin typeface="Euclid Circular B Light" panose="020B0304000000000000" pitchFamily="34" charset="0"/>
                <a:sym typeface="Wingdings" panose="05000000000000000000" pitchFamily="2" charset="2"/>
                <a:hlinkClick r:id="rId2">
                  <a:extLst>
                    <a:ext uri="{A12FA001-AC4F-418D-AE19-62706E023703}">
                      <ahyp:hlinkClr xmlns:ahyp="http://schemas.microsoft.com/office/drawing/2018/hyperlinkcolor" val="tx"/>
                    </a:ext>
                  </a:extLst>
                </a:hlinkClick>
              </a:rPr>
              <a:t>kelly.ciancimino@febelgra.be</a:t>
            </a:r>
            <a:br>
              <a:rPr lang="nl-BE" sz="1800" i="1" dirty="0">
                <a:latin typeface="Euclid Circular B Light" panose="020B0304000000000000" pitchFamily="34" charset="0"/>
                <a:sym typeface="Wingdings" panose="05000000000000000000" pitchFamily="2" charset="2"/>
              </a:rPr>
            </a:br>
            <a:br>
              <a:rPr lang="nl-BE" sz="1800" i="1" dirty="0">
                <a:latin typeface="Euclid Circular B Light" panose="020B0304000000000000" pitchFamily="34" charset="0"/>
                <a:sym typeface="Wingdings" panose="05000000000000000000" pitchFamily="2" charset="2"/>
              </a:rPr>
            </a:br>
            <a:r>
              <a:rPr lang="nl-BE" sz="1800" i="1" dirty="0">
                <a:latin typeface="Euclid Circular B Light" panose="020B0304000000000000" pitchFamily="34" charset="0"/>
                <a:sym typeface="Wingdings" panose="05000000000000000000" pitchFamily="2" charset="2"/>
              </a:rPr>
              <a:t>+32 2  680 06 67</a:t>
            </a:r>
            <a:br>
              <a:rPr lang="nl-BE" sz="1800" i="1" dirty="0">
                <a:sym typeface="Wingdings" panose="05000000000000000000" pitchFamily="2" charset="2"/>
              </a:rPr>
            </a:br>
            <a:br>
              <a:rPr lang="nl-BE" sz="2200" i="1" dirty="0">
                <a:sym typeface="Wingdings" panose="05000000000000000000" pitchFamily="2" charset="2"/>
              </a:rPr>
            </a:br>
            <a:endParaRPr lang="x-none" sz="2200" dirty="0"/>
          </a:p>
        </p:txBody>
      </p:sp>
      <p:pic>
        <p:nvPicPr>
          <p:cNvPr id="5" name="Graphic 4" descr="E-mail silhouet">
            <a:extLst>
              <a:ext uri="{FF2B5EF4-FFF2-40B4-BE49-F238E27FC236}">
                <a16:creationId xmlns:a16="http://schemas.microsoft.com/office/drawing/2014/main" id="{B1B254AE-E556-B8BB-9FBC-D0926CC942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2146" y="4689647"/>
            <a:ext cx="351648" cy="351648"/>
          </a:xfrm>
          <a:prstGeom prst="rect">
            <a:avLst/>
          </a:prstGeom>
        </p:spPr>
      </p:pic>
      <p:pic>
        <p:nvPicPr>
          <p:cNvPr id="8" name="Graphic 7" descr="Smartphone silhouet">
            <a:extLst>
              <a:ext uri="{FF2B5EF4-FFF2-40B4-BE49-F238E27FC236}">
                <a16:creationId xmlns:a16="http://schemas.microsoft.com/office/drawing/2014/main" id="{BC310478-55C2-0684-54CC-88085E51322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5530" y="5047033"/>
            <a:ext cx="384880" cy="384880"/>
          </a:xfrm>
          <a:prstGeom prst="rect">
            <a:avLst/>
          </a:prstGeom>
        </p:spPr>
      </p:pic>
    </p:spTree>
    <p:extLst>
      <p:ext uri="{BB962C8B-B14F-4D97-AF65-F5344CB8AC3E}">
        <p14:creationId xmlns:p14="http://schemas.microsoft.com/office/powerpoint/2010/main" val="131558096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belgra_powerpoint" id="{05431768-A30A-4E82-A911-8D589FD9D753}" vid="{EAC5BCFB-67D0-468B-A25E-B536BB0BA0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febelgra_powerpoint</Template>
  <TotalTime>7412</TotalTime>
  <Words>1219</Words>
  <Application>Microsoft Office PowerPoint</Application>
  <PresentationFormat>Breedbeeld</PresentationFormat>
  <Paragraphs>163</Paragraphs>
  <Slides>18</Slides>
  <Notes>7</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18</vt:i4>
      </vt:variant>
    </vt:vector>
  </HeadingPairs>
  <TitlesOfParts>
    <vt:vector size="26" baseType="lpstr">
      <vt:lpstr>Arial</vt:lpstr>
      <vt:lpstr>Calibri</vt:lpstr>
      <vt:lpstr>Cambria Math</vt:lpstr>
      <vt:lpstr>Courier New</vt:lpstr>
      <vt:lpstr>Euclid Circular B Light</vt:lpstr>
      <vt:lpstr>System Font Regular</vt:lpstr>
      <vt:lpstr>Wingdings</vt:lpstr>
      <vt:lpstr>Kantoorthema</vt:lpstr>
      <vt:lpstr>Gedeeltelijke vrijstelling doorstorting BV ploegenarbeid  </vt:lpstr>
      <vt:lpstr>AGENDA  1. Basisregels van het fiscaal voordeel op ploegenarbeid  2. Historiek fiscale controles  3. Toelichting nieuwe wetgeving en praktische consequenties  4. Q &amp; A       </vt:lpstr>
      <vt:lpstr> 1. BASISREGELS VAN HET FISCAAL VOORDEEL OP PLOEGENARBEID   </vt:lpstr>
      <vt:lpstr>VOORWAARDEN WAARAAN DE ONDERNEMING MOET VOLDOEN OM IN AANMERKING TE KOMEN </vt:lpstr>
      <vt:lpstr>DEFINITIE ‘ONDERNEMING WAARIN PLOEGENARBEID WORDT VERRICHT’ </vt:lpstr>
      <vt:lpstr>DEFINITIE ‘ONDERNEMING IN EEN VOLCONTINU ARBEIDSSYSTEEM’ </vt:lpstr>
      <vt:lpstr>ÉÉN DERDE-NORM</vt:lpstr>
      <vt:lpstr> 2. HISTORIEK FISCALE CONTROLES   </vt:lpstr>
      <vt:lpstr>HISTORIEK FISCALE CONTROLES</vt:lpstr>
      <vt:lpstr>PowerPoint-presentatie</vt:lpstr>
      <vt:lpstr> 3. TOELICHTING NIEUWE WETGEVING EN PRAKTISCHE CONSEQUENTIES    </vt:lpstr>
      <vt:lpstr>INVOERING BIS-VARIANT 20 maart 2024</vt:lpstr>
      <vt:lpstr>BEREKENING BIS-VARIANT IN 4 STAPPEN</vt:lpstr>
      <vt:lpstr>VOORBEELD</vt:lpstr>
      <vt:lpstr>IN DE PRAKTIJK…</vt:lpstr>
      <vt:lpstr>FISCALE CONTROLES </vt:lpstr>
      <vt:lpstr> 4. Q &amp; A   </vt:lpstr>
      <vt:lpstr>   Dank voor jullie deelname!   Vragen?  kelly.ciancimino@febelgra.be  +32 2  680 06 67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Marc Vandenbroucke</dc:creator>
  <cp:lastModifiedBy>Kelly De Meuter</cp:lastModifiedBy>
  <cp:revision>435</cp:revision>
  <cp:lastPrinted>2024-05-13T12:27:42Z</cp:lastPrinted>
  <dcterms:created xsi:type="dcterms:W3CDTF">2020-05-15T15:40:30Z</dcterms:created>
  <dcterms:modified xsi:type="dcterms:W3CDTF">2024-05-13T13:34:48Z</dcterms:modified>
</cp:coreProperties>
</file>